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1" r:id="rId3"/>
    <p:sldId id="302" r:id="rId4"/>
    <p:sldId id="271" r:id="rId5"/>
    <p:sldId id="270" r:id="rId6"/>
    <p:sldId id="282" r:id="rId7"/>
    <p:sldId id="258" r:id="rId8"/>
    <p:sldId id="259" r:id="rId9"/>
    <p:sldId id="272" r:id="rId10"/>
    <p:sldId id="273" r:id="rId11"/>
    <p:sldId id="274" r:id="rId12"/>
    <p:sldId id="277" r:id="rId13"/>
    <p:sldId id="278" r:id="rId14"/>
    <p:sldId id="279" r:id="rId15"/>
    <p:sldId id="275" r:id="rId16"/>
    <p:sldId id="284" r:id="rId17"/>
    <p:sldId id="269" r:id="rId18"/>
    <p:sldId id="268" r:id="rId19"/>
    <p:sldId id="288" r:id="rId20"/>
    <p:sldId id="285" r:id="rId21"/>
    <p:sldId id="263" r:id="rId22"/>
    <p:sldId id="286" r:id="rId23"/>
    <p:sldId id="287" r:id="rId24"/>
    <p:sldId id="289" r:id="rId25"/>
    <p:sldId id="290" r:id="rId26"/>
    <p:sldId id="291" r:id="rId27"/>
    <p:sldId id="292" r:id="rId28"/>
    <p:sldId id="297" r:id="rId29"/>
    <p:sldId id="298" r:id="rId30"/>
    <p:sldId id="299" r:id="rId31"/>
    <p:sldId id="257" r:id="rId32"/>
    <p:sldId id="293" r:id="rId33"/>
    <p:sldId id="294" r:id="rId34"/>
    <p:sldId id="295" r:id="rId35"/>
    <p:sldId id="261" r:id="rId36"/>
    <p:sldId id="296" r:id="rId3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50" autoAdjust="0"/>
  </p:normalViewPr>
  <p:slideViewPr>
    <p:cSldViewPr>
      <p:cViewPr varScale="1">
        <p:scale>
          <a:sx n="63" d="100"/>
          <a:sy n="63" d="100"/>
        </p:scale>
        <p:origin x="138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Mappe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cat>
            <c:strRef>
              <c:f>Tabelle1!$A$1:$A$31</c:f>
              <c:strCache>
                <c:ptCount val="31"/>
                <c:pt idx="0">
                  <c:v>SPD</c:v>
                </c:pt>
                <c:pt idx="1">
                  <c:v>BMF</c:v>
                </c:pt>
                <c:pt idx="2">
                  <c:v>Grüne</c:v>
                </c:pt>
                <c:pt idx="3">
                  <c:v>CDU</c:v>
                </c:pt>
                <c:pt idx="4">
                  <c:v>St. Familienunt.</c:v>
                </c:pt>
                <c:pt idx="5">
                  <c:v>DIHT</c:v>
                </c:pt>
                <c:pt idx="6">
                  <c:v>CSU</c:v>
                </c:pt>
                <c:pt idx="7">
                  <c:v>ZEW Mannheim</c:v>
                </c:pt>
                <c:pt idx="8">
                  <c:v>BDI</c:v>
                </c:pt>
                <c:pt idx="9">
                  <c:v>CDU/CSU-MIT</c:v>
                </c:pt>
                <c:pt idx="10">
                  <c:v>ASU</c:v>
                </c:pt>
                <c:pt idx="11">
                  <c:v>BMWi</c:v>
                </c:pt>
                <c:pt idx="12">
                  <c:v>CDU-WR</c:v>
                </c:pt>
                <c:pt idx="13">
                  <c:v>Kanzlei FGS</c:v>
                </c:pt>
                <c:pt idx="14">
                  <c:v>FDP</c:v>
                </c:pt>
                <c:pt idx="15">
                  <c:v>KPMG</c:v>
                </c:pt>
                <c:pt idx="16">
                  <c:v>Linke</c:v>
                </c:pt>
                <c:pt idx="17">
                  <c:v>MPI München</c:v>
                </c:pt>
                <c:pt idx="18">
                  <c:v>BVerfG</c:v>
                </c:pt>
                <c:pt idx="19">
                  <c:v>VDMA</c:v>
                </c:pt>
                <c:pt idx="20">
                  <c:v>Böll-Stiftung</c:v>
                </c:pt>
                <c:pt idx="21">
                  <c:v>Bundesbank</c:v>
                </c:pt>
                <c:pt idx="22">
                  <c:v>EHESS Paris</c:v>
                </c:pt>
                <c:pt idx="23">
                  <c:v>Uni Fribourg</c:v>
                </c:pt>
                <c:pt idx="24">
                  <c:v>DGB</c:v>
                </c:pt>
                <c:pt idx="25">
                  <c:v>Bahlsen</c:v>
                </c:pt>
                <c:pt idx="26">
                  <c:v>Herrenknecht</c:v>
                </c:pt>
                <c:pt idx="27">
                  <c:v>AfD</c:v>
                </c:pt>
                <c:pt idx="28">
                  <c:v>WB-BMF</c:v>
                </c:pt>
                <c:pt idx="29">
                  <c:v>LSE</c:v>
                </c:pt>
                <c:pt idx="30">
                  <c:v>DStV </c:v>
                </c:pt>
              </c:strCache>
            </c:strRef>
          </c:cat>
          <c:val>
            <c:numRef>
              <c:f>Tabelle1!$B$1:$B$31</c:f>
              <c:numCache>
                <c:formatCode>0.00%</c:formatCode>
                <c:ptCount val="31"/>
                <c:pt idx="0">
                  <c:v>8.0325960419092818E-2</c:v>
                </c:pt>
                <c:pt idx="1">
                  <c:v>7.4505238649592784E-2</c:v>
                </c:pt>
                <c:pt idx="2">
                  <c:v>6.5192083818393975E-2</c:v>
                </c:pt>
                <c:pt idx="3">
                  <c:v>5.8207217694994165E-2</c:v>
                </c:pt>
                <c:pt idx="4">
                  <c:v>5.2386495925495193E-2</c:v>
                </c:pt>
                <c:pt idx="5">
                  <c:v>5.2386495925495193E-2</c:v>
                </c:pt>
                <c:pt idx="6">
                  <c:v>4.1909196740395796E-2</c:v>
                </c:pt>
                <c:pt idx="7">
                  <c:v>2.7939464493597205E-2</c:v>
                </c:pt>
                <c:pt idx="8">
                  <c:v>2.5611175785797628E-2</c:v>
                </c:pt>
                <c:pt idx="9">
                  <c:v>2.0954598370197867E-2</c:v>
                </c:pt>
                <c:pt idx="10">
                  <c:v>1.9790454016298115E-2</c:v>
                </c:pt>
                <c:pt idx="11">
                  <c:v>1.6298020954598369E-2</c:v>
                </c:pt>
                <c:pt idx="12">
                  <c:v>1.5133876600698521E-2</c:v>
                </c:pt>
                <c:pt idx="13">
                  <c:v>1.396973224679867E-2</c:v>
                </c:pt>
                <c:pt idx="14">
                  <c:v>1.396973224679867E-2</c:v>
                </c:pt>
                <c:pt idx="15">
                  <c:v>1.2805587892898767E-2</c:v>
                </c:pt>
                <c:pt idx="16">
                  <c:v>1.2805587892898767E-2</c:v>
                </c:pt>
                <c:pt idx="17">
                  <c:v>1.2805587892898767E-2</c:v>
                </c:pt>
                <c:pt idx="18">
                  <c:v>1.1641443538998843E-2</c:v>
                </c:pt>
                <c:pt idx="19">
                  <c:v>1.1641443538998843E-2</c:v>
                </c:pt>
                <c:pt idx="20">
                  <c:v>1.1641443538998843E-2</c:v>
                </c:pt>
                <c:pt idx="21">
                  <c:v>1.1641443538998843E-2</c:v>
                </c:pt>
                <c:pt idx="22">
                  <c:v>1.1641443538998843E-2</c:v>
                </c:pt>
                <c:pt idx="23">
                  <c:v>1.047729918509894E-2</c:v>
                </c:pt>
                <c:pt idx="24">
                  <c:v>1.047729918509894E-2</c:v>
                </c:pt>
                <c:pt idx="25">
                  <c:v>1.047729918509894E-2</c:v>
                </c:pt>
                <c:pt idx="26">
                  <c:v>1.047729918509894E-2</c:v>
                </c:pt>
                <c:pt idx="27">
                  <c:v>9.3131548311991379E-3</c:v>
                </c:pt>
                <c:pt idx="28">
                  <c:v>9.3131548311991379E-3</c:v>
                </c:pt>
                <c:pt idx="29">
                  <c:v>8.149010477299181E-3</c:v>
                </c:pt>
                <c:pt idx="30">
                  <c:v>8.149010477299181E-3</c:v>
                </c:pt>
              </c:numCache>
            </c:numRef>
          </c:val>
          <c:extLst>
            <c:ext xmlns:c16="http://schemas.microsoft.com/office/drawing/2014/chart" uri="{C3380CC4-5D6E-409C-BE32-E72D297353CC}">
              <c16:uniqueId val="{00000000-F4A3-4F95-A626-84D6E222356B}"/>
            </c:ext>
          </c:extLst>
        </c:ser>
        <c:dLbls>
          <c:showLegendKey val="0"/>
          <c:showVal val="0"/>
          <c:showCatName val="0"/>
          <c:showSerName val="0"/>
          <c:showPercent val="0"/>
          <c:showBubbleSize val="0"/>
        </c:dLbls>
        <c:gapWidth val="100"/>
        <c:overlap val="-24"/>
        <c:axId val="147922304"/>
        <c:axId val="45892736"/>
      </c:barChart>
      <c:catAx>
        <c:axId val="147922304"/>
        <c:scaling>
          <c:orientation val="minMax"/>
        </c:scaling>
        <c:delete val="0"/>
        <c:axPos val="b"/>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45892736"/>
        <c:crosses val="autoZero"/>
        <c:auto val="1"/>
        <c:lblAlgn val="ctr"/>
        <c:lblOffset val="100"/>
        <c:noMultiLvlLbl val="0"/>
      </c:catAx>
      <c:valAx>
        <c:axId val="45892736"/>
        <c:scaling>
          <c:orientation val="minMax"/>
        </c:scaling>
        <c:delete val="0"/>
        <c:axPos val="l"/>
        <c:numFmt formatCode="0%" sourceLinked="0"/>
        <c:majorTickMark val="out"/>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47922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dLbls>
          <c:showLegendKey val="0"/>
          <c:showVal val="1"/>
          <c:showCatName val="0"/>
          <c:showSerName val="0"/>
          <c:showPercent val="0"/>
          <c:showBubbleSize val="0"/>
        </c:dLbls>
        <c:gapWidth val="150"/>
        <c:overlap val="-25"/>
        <c:axId val="67329408"/>
        <c:axId val="65526784"/>
      </c:barChart>
      <c:catAx>
        <c:axId val="67329408"/>
        <c:scaling>
          <c:orientation val="minMax"/>
        </c:scaling>
        <c:delete val="1"/>
        <c:axPos val="l"/>
        <c:numFmt formatCode="General" sourceLinked="0"/>
        <c:majorTickMark val="none"/>
        <c:minorTickMark val="none"/>
        <c:tickLblPos val="none"/>
        <c:crossAx val="65526784"/>
        <c:crosses val="autoZero"/>
        <c:auto val="1"/>
        <c:lblAlgn val="ctr"/>
        <c:lblOffset val="100"/>
        <c:noMultiLvlLbl val="0"/>
      </c:catAx>
      <c:valAx>
        <c:axId val="65526784"/>
        <c:scaling>
          <c:orientation val="minMax"/>
        </c:scaling>
        <c:delete val="1"/>
        <c:axPos val="b"/>
        <c:numFmt formatCode="General" sourceLinked="1"/>
        <c:majorTickMark val="out"/>
        <c:minorTickMark val="none"/>
        <c:tickLblPos val="none"/>
        <c:crossAx val="67329408"/>
        <c:crosses val="autoZero"/>
        <c:crossBetween val="between"/>
      </c:valAx>
    </c:plotArea>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9C5985-150E-4B1B-8223-7C9BCEF7ACCA}"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de-DE"/>
        </a:p>
      </dgm:t>
    </dgm:pt>
    <dgm:pt modelId="{10E49AB0-55DF-4D23-BB85-59EF7EC8E204}">
      <dgm:prSet phldrT="[Text]"/>
      <dgm:spPr/>
      <dgm:t>
        <a:bodyPr/>
        <a:lstStyle/>
        <a:p>
          <a:r>
            <a:rPr lang="de-DE" dirty="0" err="1"/>
            <a:t>Principles</a:t>
          </a:r>
          <a:r>
            <a:rPr lang="de-DE" dirty="0"/>
            <a:t> </a:t>
          </a:r>
          <a:r>
            <a:rPr lang="de-DE" dirty="0" err="1"/>
            <a:t>and</a:t>
          </a:r>
          <a:r>
            <a:rPr lang="de-DE" dirty="0"/>
            <a:t> </a:t>
          </a:r>
          <a:r>
            <a:rPr lang="de-DE" dirty="0" err="1"/>
            <a:t>values</a:t>
          </a:r>
          <a:r>
            <a:rPr lang="de-DE" dirty="0"/>
            <a:t> </a:t>
          </a:r>
          <a:r>
            <a:rPr lang="de-DE" dirty="0" err="1"/>
            <a:t>of</a:t>
          </a:r>
          <a:r>
            <a:rPr lang="de-DE" dirty="0"/>
            <a:t> </a:t>
          </a:r>
          <a:r>
            <a:rPr lang="de-DE" dirty="0" err="1"/>
            <a:t>Catholic</a:t>
          </a:r>
          <a:r>
            <a:rPr lang="de-DE" dirty="0"/>
            <a:t> </a:t>
          </a:r>
          <a:r>
            <a:rPr lang="de-DE" dirty="0" err="1"/>
            <a:t>Social</a:t>
          </a:r>
          <a:r>
            <a:rPr lang="de-DE" dirty="0"/>
            <a:t> Teaching, in </a:t>
          </a:r>
          <a:r>
            <a:rPr lang="de-DE" dirty="0" err="1"/>
            <a:t>dialogue</a:t>
          </a:r>
          <a:r>
            <a:rPr lang="de-DE" dirty="0"/>
            <a:t> </a:t>
          </a:r>
          <a:r>
            <a:rPr lang="de-DE" dirty="0" err="1"/>
            <a:t>with</a:t>
          </a:r>
          <a:r>
            <a:rPr lang="de-DE" dirty="0"/>
            <a:t> </a:t>
          </a:r>
          <a:r>
            <a:rPr lang="de-DE" dirty="0" err="1"/>
            <a:t>other</a:t>
          </a:r>
          <a:r>
            <a:rPr lang="de-DE" dirty="0"/>
            <a:t> </a:t>
          </a:r>
          <a:r>
            <a:rPr lang="de-DE" dirty="0" err="1"/>
            <a:t>world-views</a:t>
          </a:r>
          <a:br>
            <a:rPr lang="de-DE" dirty="0"/>
          </a:br>
          <a:endParaRPr lang="de-DE" dirty="0"/>
        </a:p>
      </dgm:t>
    </dgm:pt>
    <dgm:pt modelId="{6DA05E75-09AB-4D99-B6A6-259420672859}" type="parTrans" cxnId="{6634C3D4-6DB1-4B9A-872F-5A4910B7E318}">
      <dgm:prSet/>
      <dgm:spPr/>
      <dgm:t>
        <a:bodyPr/>
        <a:lstStyle/>
        <a:p>
          <a:endParaRPr lang="de-DE"/>
        </a:p>
      </dgm:t>
    </dgm:pt>
    <dgm:pt modelId="{71D73E17-0C32-453A-886D-A02F27F03364}" type="sibTrans" cxnId="{6634C3D4-6DB1-4B9A-872F-5A4910B7E318}">
      <dgm:prSet/>
      <dgm:spPr/>
      <dgm:t>
        <a:bodyPr/>
        <a:lstStyle/>
        <a:p>
          <a:endParaRPr lang="de-DE"/>
        </a:p>
      </dgm:t>
    </dgm:pt>
    <dgm:pt modelId="{69C46F52-F9BA-45E8-879A-8C28D7A41C65}">
      <dgm:prSet phldrT="[Text]"/>
      <dgm:spPr/>
      <dgm:t>
        <a:bodyPr/>
        <a:lstStyle/>
        <a:p>
          <a:r>
            <a:rPr lang="de-DE" dirty="0" err="1"/>
            <a:t>Developing</a:t>
          </a:r>
          <a:r>
            <a:rPr lang="de-DE" dirty="0"/>
            <a:t> fairer </a:t>
          </a:r>
          <a:r>
            <a:rPr lang="de-DE" dirty="0" err="1"/>
            <a:t>taxation</a:t>
          </a:r>
          <a:r>
            <a:rPr lang="de-DE" dirty="0"/>
            <a:t> </a:t>
          </a:r>
          <a:r>
            <a:rPr lang="de-DE" dirty="0" err="1"/>
            <a:t>laws</a:t>
          </a:r>
          <a:r>
            <a:rPr lang="de-DE" dirty="0"/>
            <a:t>, </a:t>
          </a:r>
          <a:r>
            <a:rPr lang="de-DE" dirty="0" err="1"/>
            <a:t>leading</a:t>
          </a:r>
          <a:r>
            <a:rPr lang="de-DE" dirty="0"/>
            <a:t> </a:t>
          </a:r>
          <a:r>
            <a:rPr lang="de-DE" dirty="0" err="1"/>
            <a:t>towards</a:t>
          </a:r>
          <a:r>
            <a:rPr lang="de-DE" dirty="0"/>
            <a:t> a </a:t>
          </a:r>
          <a:r>
            <a:rPr lang="de-DE" dirty="0" err="1"/>
            <a:t>more</a:t>
          </a:r>
          <a:r>
            <a:rPr lang="de-DE" dirty="0"/>
            <a:t> just &amp; </a:t>
          </a:r>
          <a:r>
            <a:rPr lang="de-DE" dirty="0" err="1"/>
            <a:t>sustainable</a:t>
          </a:r>
          <a:r>
            <a:rPr lang="de-DE" dirty="0"/>
            <a:t> </a:t>
          </a:r>
          <a:r>
            <a:rPr lang="de-DE" dirty="0" err="1"/>
            <a:t>society</a:t>
          </a:r>
          <a:br>
            <a:rPr lang="de-DE" dirty="0"/>
          </a:br>
          <a:endParaRPr lang="de-DE" dirty="0"/>
        </a:p>
      </dgm:t>
    </dgm:pt>
    <dgm:pt modelId="{D83EE3DF-5B25-47BA-9048-24C0C00FC8A6}" type="parTrans" cxnId="{84C0DA6A-B540-4BFD-9918-DEEEB2EB2A60}">
      <dgm:prSet/>
      <dgm:spPr/>
      <dgm:t>
        <a:bodyPr/>
        <a:lstStyle/>
        <a:p>
          <a:endParaRPr lang="de-DE"/>
        </a:p>
      </dgm:t>
    </dgm:pt>
    <dgm:pt modelId="{B9B81B28-0346-45A5-967E-3879E565F8F4}" type="sibTrans" cxnId="{84C0DA6A-B540-4BFD-9918-DEEEB2EB2A60}">
      <dgm:prSet/>
      <dgm:spPr/>
      <dgm:t>
        <a:bodyPr/>
        <a:lstStyle/>
        <a:p>
          <a:endParaRPr lang="de-DE"/>
        </a:p>
      </dgm:t>
    </dgm:pt>
    <dgm:pt modelId="{D53E3C69-F369-43CB-81B2-73D96FC1D243}">
      <dgm:prSet phldrT="[Text]"/>
      <dgm:spPr/>
      <dgm:t>
        <a:bodyPr/>
        <a:lstStyle/>
        <a:p>
          <a:r>
            <a:rPr lang="de-DE" dirty="0"/>
            <a:t>Unfair </a:t>
          </a:r>
          <a:r>
            <a:rPr lang="de-DE" dirty="0" err="1"/>
            <a:t>taxation</a:t>
          </a:r>
          <a:r>
            <a:rPr lang="de-DE" dirty="0"/>
            <a:t> </a:t>
          </a:r>
          <a:r>
            <a:rPr lang="de-DE" dirty="0" err="1"/>
            <a:t>system</a:t>
          </a:r>
          <a:r>
            <a:rPr lang="de-DE" dirty="0"/>
            <a:t>, </a:t>
          </a:r>
          <a:r>
            <a:rPr lang="de-DE" dirty="0" err="1"/>
            <a:t>increasing</a:t>
          </a:r>
          <a:r>
            <a:rPr lang="de-DE" dirty="0"/>
            <a:t> </a:t>
          </a:r>
          <a:r>
            <a:rPr lang="de-DE" dirty="0" err="1"/>
            <a:t>inequality</a:t>
          </a:r>
          <a:r>
            <a:rPr lang="de-DE" dirty="0"/>
            <a:t> </a:t>
          </a:r>
          <a:r>
            <a:rPr lang="de-DE" dirty="0" err="1"/>
            <a:t>burdening</a:t>
          </a:r>
          <a:r>
            <a:rPr lang="de-DE" dirty="0"/>
            <a:t> </a:t>
          </a:r>
          <a:r>
            <a:rPr lang="de-DE" dirty="0" err="1"/>
            <a:t>the</a:t>
          </a:r>
          <a:r>
            <a:rPr lang="de-DE" dirty="0"/>
            <a:t> </a:t>
          </a:r>
          <a:r>
            <a:rPr lang="de-DE" dirty="0" err="1"/>
            <a:t>poor</a:t>
          </a:r>
          <a:r>
            <a:rPr lang="de-DE" dirty="0"/>
            <a:t> </a:t>
          </a:r>
          <a:r>
            <a:rPr lang="de-DE" dirty="0" err="1"/>
            <a:t>more</a:t>
          </a:r>
          <a:r>
            <a:rPr lang="de-DE" dirty="0"/>
            <a:t> </a:t>
          </a:r>
          <a:r>
            <a:rPr lang="de-DE" dirty="0" err="1"/>
            <a:t>than</a:t>
          </a:r>
          <a:r>
            <a:rPr lang="de-DE" dirty="0"/>
            <a:t> </a:t>
          </a:r>
          <a:r>
            <a:rPr lang="de-DE" dirty="0" err="1"/>
            <a:t>the</a:t>
          </a:r>
          <a:r>
            <a:rPr lang="de-DE" dirty="0"/>
            <a:t> </a:t>
          </a:r>
          <a:r>
            <a:rPr lang="de-DE" dirty="0" err="1"/>
            <a:t>wealthy</a:t>
          </a:r>
          <a:r>
            <a:rPr lang="de-DE" dirty="0"/>
            <a:t>, </a:t>
          </a:r>
          <a:r>
            <a:rPr lang="de-DE" dirty="0" err="1"/>
            <a:t>climate</a:t>
          </a:r>
          <a:r>
            <a:rPr lang="de-DE" dirty="0"/>
            <a:t> </a:t>
          </a:r>
          <a:r>
            <a:rPr lang="de-DE" dirty="0" err="1"/>
            <a:t>change</a:t>
          </a:r>
          <a:r>
            <a:rPr lang="de-DE" dirty="0"/>
            <a:t>, tax </a:t>
          </a:r>
          <a:r>
            <a:rPr lang="de-DE" dirty="0" err="1"/>
            <a:t>evasion</a:t>
          </a:r>
          <a:r>
            <a:rPr lang="de-DE" dirty="0"/>
            <a:t>, IFFs....</a:t>
          </a:r>
        </a:p>
      </dgm:t>
    </dgm:pt>
    <dgm:pt modelId="{1D791352-FD8B-44C6-A3BF-6DBB739F7D25}" type="parTrans" cxnId="{FF710BE4-4B62-40B4-81E0-A4AEE4911531}">
      <dgm:prSet/>
      <dgm:spPr/>
      <dgm:t>
        <a:bodyPr/>
        <a:lstStyle/>
        <a:p>
          <a:endParaRPr lang="de-DE"/>
        </a:p>
      </dgm:t>
    </dgm:pt>
    <dgm:pt modelId="{B25398E5-2507-4AA6-B04D-7C709919F155}" type="sibTrans" cxnId="{FF710BE4-4B62-40B4-81E0-A4AEE4911531}">
      <dgm:prSet/>
      <dgm:spPr/>
      <dgm:t>
        <a:bodyPr/>
        <a:lstStyle/>
        <a:p>
          <a:endParaRPr lang="de-DE"/>
        </a:p>
      </dgm:t>
    </dgm:pt>
    <dgm:pt modelId="{E147261F-2AE1-49BF-98F0-25122E8474C4}" type="pres">
      <dgm:prSet presAssocID="{F59C5985-150E-4B1B-8223-7C9BCEF7ACCA}" presName="outerComposite" presStyleCnt="0">
        <dgm:presLayoutVars>
          <dgm:chMax val="5"/>
          <dgm:dir/>
          <dgm:resizeHandles val="exact"/>
        </dgm:presLayoutVars>
      </dgm:prSet>
      <dgm:spPr/>
    </dgm:pt>
    <dgm:pt modelId="{9B4DF71C-02EC-4E5D-BDB7-37DDCE1E914E}" type="pres">
      <dgm:prSet presAssocID="{F59C5985-150E-4B1B-8223-7C9BCEF7ACCA}" presName="dummyMaxCanvas" presStyleCnt="0">
        <dgm:presLayoutVars/>
      </dgm:prSet>
      <dgm:spPr/>
    </dgm:pt>
    <dgm:pt modelId="{863A3989-EE86-4ECF-956F-70A3C2E934FB}" type="pres">
      <dgm:prSet presAssocID="{F59C5985-150E-4B1B-8223-7C9BCEF7ACCA}" presName="ThreeNodes_1" presStyleLbl="node1" presStyleIdx="0" presStyleCnt="3" custLinFactNeighborX="8578" custLinFactNeighborY="-2976">
        <dgm:presLayoutVars>
          <dgm:bulletEnabled val="1"/>
        </dgm:presLayoutVars>
      </dgm:prSet>
      <dgm:spPr/>
    </dgm:pt>
    <dgm:pt modelId="{9AF0A601-7DA4-4FDB-A27A-C5884CA21DDA}" type="pres">
      <dgm:prSet presAssocID="{F59C5985-150E-4B1B-8223-7C9BCEF7ACCA}" presName="ThreeNodes_2" presStyleLbl="node1" presStyleIdx="1" presStyleCnt="3" custLinFactNeighborY="-8150">
        <dgm:presLayoutVars>
          <dgm:bulletEnabled val="1"/>
        </dgm:presLayoutVars>
      </dgm:prSet>
      <dgm:spPr/>
    </dgm:pt>
    <dgm:pt modelId="{FEF9980B-93D7-4EC8-8636-A83E08E1364B}" type="pres">
      <dgm:prSet presAssocID="{F59C5985-150E-4B1B-8223-7C9BCEF7ACCA}" presName="ThreeNodes_3" presStyleLbl="node1" presStyleIdx="2" presStyleCnt="3" custLinFactNeighborX="-9103" custLinFactNeighborY="-7866">
        <dgm:presLayoutVars>
          <dgm:bulletEnabled val="1"/>
        </dgm:presLayoutVars>
      </dgm:prSet>
      <dgm:spPr/>
    </dgm:pt>
    <dgm:pt modelId="{8C32E4BA-E266-46C4-8C64-BCCA03C46540}" type="pres">
      <dgm:prSet presAssocID="{F59C5985-150E-4B1B-8223-7C9BCEF7ACCA}" presName="ThreeConn_1-2" presStyleLbl="fgAccFollowNode1" presStyleIdx="0" presStyleCnt="2" custScaleY="381739" custLinFactNeighborX="57606" custLinFactNeighborY="75511">
        <dgm:presLayoutVars>
          <dgm:bulletEnabled val="1"/>
        </dgm:presLayoutVars>
      </dgm:prSet>
      <dgm:spPr>
        <a:prstGeom prst="upDownArrow">
          <a:avLst/>
        </a:prstGeom>
      </dgm:spPr>
    </dgm:pt>
    <dgm:pt modelId="{C6658F64-FAEF-4F99-A9C1-0DA1869AE8D6}" type="pres">
      <dgm:prSet presAssocID="{F59C5985-150E-4B1B-8223-7C9BCEF7ACCA}" presName="ThreeConn_2-3" presStyleLbl="fgAccFollowNode1" presStyleIdx="1" presStyleCnt="2" custAng="10800000" custScaleY="104906" custLinFactX="-200000" custLinFactNeighborX="-234331" custLinFactNeighborY="-25532">
        <dgm:presLayoutVars>
          <dgm:bulletEnabled val="1"/>
        </dgm:presLayoutVars>
      </dgm:prSet>
      <dgm:spPr/>
    </dgm:pt>
    <dgm:pt modelId="{1A478803-AC10-4E9D-A4B5-65D1164C566D}" type="pres">
      <dgm:prSet presAssocID="{F59C5985-150E-4B1B-8223-7C9BCEF7ACCA}" presName="ThreeNodes_1_text" presStyleLbl="node1" presStyleIdx="2" presStyleCnt="3">
        <dgm:presLayoutVars>
          <dgm:bulletEnabled val="1"/>
        </dgm:presLayoutVars>
      </dgm:prSet>
      <dgm:spPr/>
    </dgm:pt>
    <dgm:pt modelId="{7116257E-8F73-46C6-AB8E-36E07B8FEF4E}" type="pres">
      <dgm:prSet presAssocID="{F59C5985-150E-4B1B-8223-7C9BCEF7ACCA}" presName="ThreeNodes_2_text" presStyleLbl="node1" presStyleIdx="2" presStyleCnt="3">
        <dgm:presLayoutVars>
          <dgm:bulletEnabled val="1"/>
        </dgm:presLayoutVars>
      </dgm:prSet>
      <dgm:spPr/>
    </dgm:pt>
    <dgm:pt modelId="{E317BB18-7AA5-4929-90A0-C429EE128883}" type="pres">
      <dgm:prSet presAssocID="{F59C5985-150E-4B1B-8223-7C9BCEF7ACCA}" presName="ThreeNodes_3_text" presStyleLbl="node1" presStyleIdx="2" presStyleCnt="3">
        <dgm:presLayoutVars>
          <dgm:bulletEnabled val="1"/>
        </dgm:presLayoutVars>
      </dgm:prSet>
      <dgm:spPr/>
    </dgm:pt>
  </dgm:ptLst>
  <dgm:cxnLst>
    <dgm:cxn modelId="{933D190A-BA81-453F-8EF3-6936926D0F37}" type="presOf" srcId="{69C46F52-F9BA-45E8-879A-8C28D7A41C65}" destId="{9AF0A601-7DA4-4FDB-A27A-C5884CA21DDA}" srcOrd="0" destOrd="0" presId="urn:microsoft.com/office/officeart/2005/8/layout/vProcess5"/>
    <dgm:cxn modelId="{E7AF2814-6E41-4CFC-AD3F-FB04FFF2A105}" type="presOf" srcId="{10E49AB0-55DF-4D23-BB85-59EF7EC8E204}" destId="{863A3989-EE86-4ECF-956F-70A3C2E934FB}" srcOrd="0" destOrd="0" presId="urn:microsoft.com/office/officeart/2005/8/layout/vProcess5"/>
    <dgm:cxn modelId="{772D1B17-A911-4D9C-B064-D7E5F51BAF0B}" type="presOf" srcId="{69C46F52-F9BA-45E8-879A-8C28D7A41C65}" destId="{7116257E-8F73-46C6-AB8E-36E07B8FEF4E}" srcOrd="1" destOrd="0" presId="urn:microsoft.com/office/officeart/2005/8/layout/vProcess5"/>
    <dgm:cxn modelId="{84C0DA6A-B540-4BFD-9918-DEEEB2EB2A60}" srcId="{F59C5985-150E-4B1B-8223-7C9BCEF7ACCA}" destId="{69C46F52-F9BA-45E8-879A-8C28D7A41C65}" srcOrd="1" destOrd="0" parTransId="{D83EE3DF-5B25-47BA-9048-24C0C00FC8A6}" sibTransId="{B9B81B28-0346-45A5-967E-3879E565F8F4}"/>
    <dgm:cxn modelId="{0554BBB8-6EC1-472F-B533-27496CD21782}" type="presOf" srcId="{10E49AB0-55DF-4D23-BB85-59EF7EC8E204}" destId="{1A478803-AC10-4E9D-A4B5-65D1164C566D}" srcOrd="1" destOrd="0" presId="urn:microsoft.com/office/officeart/2005/8/layout/vProcess5"/>
    <dgm:cxn modelId="{6634C3D4-6DB1-4B9A-872F-5A4910B7E318}" srcId="{F59C5985-150E-4B1B-8223-7C9BCEF7ACCA}" destId="{10E49AB0-55DF-4D23-BB85-59EF7EC8E204}" srcOrd="0" destOrd="0" parTransId="{6DA05E75-09AB-4D99-B6A6-259420672859}" sibTransId="{71D73E17-0C32-453A-886D-A02F27F03364}"/>
    <dgm:cxn modelId="{29B832D5-22C4-435D-A759-8DD36F15BC71}" type="presOf" srcId="{D53E3C69-F369-43CB-81B2-73D96FC1D243}" destId="{E317BB18-7AA5-4929-90A0-C429EE128883}" srcOrd="1" destOrd="0" presId="urn:microsoft.com/office/officeart/2005/8/layout/vProcess5"/>
    <dgm:cxn modelId="{7FA3D6DF-9B5E-460A-9DC4-82CB227DC791}" type="presOf" srcId="{71D73E17-0C32-453A-886D-A02F27F03364}" destId="{8C32E4BA-E266-46C4-8C64-BCCA03C46540}" srcOrd="0" destOrd="0" presId="urn:microsoft.com/office/officeart/2005/8/layout/vProcess5"/>
    <dgm:cxn modelId="{FF710BE4-4B62-40B4-81E0-A4AEE4911531}" srcId="{F59C5985-150E-4B1B-8223-7C9BCEF7ACCA}" destId="{D53E3C69-F369-43CB-81B2-73D96FC1D243}" srcOrd="2" destOrd="0" parTransId="{1D791352-FD8B-44C6-A3BF-6DBB739F7D25}" sibTransId="{B25398E5-2507-4AA6-B04D-7C709919F155}"/>
    <dgm:cxn modelId="{75884DEB-029B-4159-99B8-7312B4DAAEA7}" type="presOf" srcId="{F59C5985-150E-4B1B-8223-7C9BCEF7ACCA}" destId="{E147261F-2AE1-49BF-98F0-25122E8474C4}" srcOrd="0" destOrd="0" presId="urn:microsoft.com/office/officeart/2005/8/layout/vProcess5"/>
    <dgm:cxn modelId="{47DD5FF0-F604-4533-AFD5-75F33A8946CD}" type="presOf" srcId="{D53E3C69-F369-43CB-81B2-73D96FC1D243}" destId="{FEF9980B-93D7-4EC8-8636-A83E08E1364B}" srcOrd="0" destOrd="0" presId="urn:microsoft.com/office/officeart/2005/8/layout/vProcess5"/>
    <dgm:cxn modelId="{7B2375F3-A361-46D6-97BF-AACC442A813E}" type="presOf" srcId="{B9B81B28-0346-45A5-967E-3879E565F8F4}" destId="{C6658F64-FAEF-4F99-A9C1-0DA1869AE8D6}" srcOrd="0" destOrd="0" presId="urn:microsoft.com/office/officeart/2005/8/layout/vProcess5"/>
    <dgm:cxn modelId="{55BDDB50-3B26-44E8-B58E-5DC7EC799313}" type="presParOf" srcId="{E147261F-2AE1-49BF-98F0-25122E8474C4}" destId="{9B4DF71C-02EC-4E5D-BDB7-37DDCE1E914E}" srcOrd="0" destOrd="0" presId="urn:microsoft.com/office/officeart/2005/8/layout/vProcess5"/>
    <dgm:cxn modelId="{704A023E-1E83-4770-A2C9-6F4A01AE859E}" type="presParOf" srcId="{E147261F-2AE1-49BF-98F0-25122E8474C4}" destId="{863A3989-EE86-4ECF-956F-70A3C2E934FB}" srcOrd="1" destOrd="0" presId="urn:microsoft.com/office/officeart/2005/8/layout/vProcess5"/>
    <dgm:cxn modelId="{5BD971CF-0ECC-4407-A6EC-DA2174AC91BA}" type="presParOf" srcId="{E147261F-2AE1-49BF-98F0-25122E8474C4}" destId="{9AF0A601-7DA4-4FDB-A27A-C5884CA21DDA}" srcOrd="2" destOrd="0" presId="urn:microsoft.com/office/officeart/2005/8/layout/vProcess5"/>
    <dgm:cxn modelId="{6CE8C94D-A213-4C57-AF40-B95A83E1FCB7}" type="presParOf" srcId="{E147261F-2AE1-49BF-98F0-25122E8474C4}" destId="{FEF9980B-93D7-4EC8-8636-A83E08E1364B}" srcOrd="3" destOrd="0" presId="urn:microsoft.com/office/officeart/2005/8/layout/vProcess5"/>
    <dgm:cxn modelId="{30F8986A-B8A1-45CF-B973-B22732513B45}" type="presParOf" srcId="{E147261F-2AE1-49BF-98F0-25122E8474C4}" destId="{8C32E4BA-E266-46C4-8C64-BCCA03C46540}" srcOrd="4" destOrd="0" presId="urn:microsoft.com/office/officeart/2005/8/layout/vProcess5"/>
    <dgm:cxn modelId="{378CDA39-8432-4A6A-B22E-AE51D06E5636}" type="presParOf" srcId="{E147261F-2AE1-49BF-98F0-25122E8474C4}" destId="{C6658F64-FAEF-4F99-A9C1-0DA1869AE8D6}" srcOrd="5" destOrd="0" presId="urn:microsoft.com/office/officeart/2005/8/layout/vProcess5"/>
    <dgm:cxn modelId="{372414F2-9E84-47C3-A325-D75FA3CDB793}" type="presParOf" srcId="{E147261F-2AE1-49BF-98F0-25122E8474C4}" destId="{1A478803-AC10-4E9D-A4B5-65D1164C566D}" srcOrd="6" destOrd="0" presId="urn:microsoft.com/office/officeart/2005/8/layout/vProcess5"/>
    <dgm:cxn modelId="{C0EA2F86-044B-408C-92E8-0CDDF591EC5D}" type="presParOf" srcId="{E147261F-2AE1-49BF-98F0-25122E8474C4}" destId="{7116257E-8F73-46C6-AB8E-36E07B8FEF4E}" srcOrd="7" destOrd="0" presId="urn:microsoft.com/office/officeart/2005/8/layout/vProcess5"/>
    <dgm:cxn modelId="{DD252760-453E-4D65-BD47-FEE8C9736E77}" type="presParOf" srcId="{E147261F-2AE1-49BF-98F0-25122E8474C4}" destId="{E317BB18-7AA5-4929-90A0-C429EE128883}" srcOrd="8" destOrd="0" presId="urn:microsoft.com/office/officeart/2005/8/layout/vProcess5"/>
  </dgm:cxnLst>
  <dgm:bg/>
  <dgm:whole>
    <a:ln>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A3989-EE86-4ECF-956F-70A3C2E934FB}">
      <dsp:nvSpPr>
        <dsp:cNvPr id="0" name=""/>
        <dsp:cNvSpPr/>
      </dsp:nvSpPr>
      <dsp:spPr>
        <a:xfrm>
          <a:off x="575042" y="63833"/>
          <a:ext cx="6703695" cy="130540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e-DE" sz="2200" kern="1200" dirty="0" err="1"/>
            <a:t>Principles</a:t>
          </a:r>
          <a:r>
            <a:rPr lang="de-DE" sz="2200" kern="1200" dirty="0"/>
            <a:t> </a:t>
          </a:r>
          <a:r>
            <a:rPr lang="de-DE" sz="2200" kern="1200" dirty="0" err="1"/>
            <a:t>and</a:t>
          </a:r>
          <a:r>
            <a:rPr lang="de-DE" sz="2200" kern="1200" dirty="0"/>
            <a:t> </a:t>
          </a:r>
          <a:r>
            <a:rPr lang="de-DE" sz="2200" kern="1200" dirty="0" err="1"/>
            <a:t>values</a:t>
          </a:r>
          <a:r>
            <a:rPr lang="de-DE" sz="2200" kern="1200" dirty="0"/>
            <a:t> </a:t>
          </a:r>
          <a:r>
            <a:rPr lang="de-DE" sz="2200" kern="1200" dirty="0" err="1"/>
            <a:t>of</a:t>
          </a:r>
          <a:r>
            <a:rPr lang="de-DE" sz="2200" kern="1200" dirty="0"/>
            <a:t> </a:t>
          </a:r>
          <a:r>
            <a:rPr lang="de-DE" sz="2200" kern="1200" dirty="0" err="1"/>
            <a:t>Catholic</a:t>
          </a:r>
          <a:r>
            <a:rPr lang="de-DE" sz="2200" kern="1200" dirty="0"/>
            <a:t> </a:t>
          </a:r>
          <a:r>
            <a:rPr lang="de-DE" sz="2200" kern="1200" dirty="0" err="1"/>
            <a:t>Social</a:t>
          </a:r>
          <a:r>
            <a:rPr lang="de-DE" sz="2200" kern="1200" dirty="0"/>
            <a:t> Teaching, in </a:t>
          </a:r>
          <a:r>
            <a:rPr lang="de-DE" sz="2200" kern="1200" dirty="0" err="1"/>
            <a:t>dialogue</a:t>
          </a:r>
          <a:r>
            <a:rPr lang="de-DE" sz="2200" kern="1200" dirty="0"/>
            <a:t> </a:t>
          </a:r>
          <a:r>
            <a:rPr lang="de-DE" sz="2200" kern="1200" dirty="0" err="1"/>
            <a:t>with</a:t>
          </a:r>
          <a:r>
            <a:rPr lang="de-DE" sz="2200" kern="1200" dirty="0"/>
            <a:t> </a:t>
          </a:r>
          <a:r>
            <a:rPr lang="de-DE" sz="2200" kern="1200" dirty="0" err="1"/>
            <a:t>other</a:t>
          </a:r>
          <a:r>
            <a:rPr lang="de-DE" sz="2200" kern="1200" dirty="0"/>
            <a:t> </a:t>
          </a:r>
          <a:r>
            <a:rPr lang="de-DE" sz="2200" kern="1200" dirty="0" err="1"/>
            <a:t>world-views</a:t>
          </a:r>
          <a:br>
            <a:rPr lang="de-DE" sz="2200" kern="1200" dirty="0"/>
          </a:br>
          <a:endParaRPr lang="de-DE" sz="2200" kern="1200" dirty="0"/>
        </a:p>
      </dsp:txBody>
      <dsp:txXfrm>
        <a:off x="613276" y="102067"/>
        <a:ext cx="5295064" cy="1228933"/>
      </dsp:txXfrm>
    </dsp:sp>
    <dsp:sp modelId="{9AF0A601-7DA4-4FDB-A27A-C5884CA21DDA}">
      <dsp:nvSpPr>
        <dsp:cNvPr id="0" name=""/>
        <dsp:cNvSpPr/>
      </dsp:nvSpPr>
      <dsp:spPr>
        <a:xfrm>
          <a:off x="591502" y="1519259"/>
          <a:ext cx="6703695" cy="1305401"/>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e-DE" sz="2200" kern="1200" dirty="0" err="1"/>
            <a:t>Developing</a:t>
          </a:r>
          <a:r>
            <a:rPr lang="de-DE" sz="2200" kern="1200" dirty="0"/>
            <a:t> fairer </a:t>
          </a:r>
          <a:r>
            <a:rPr lang="de-DE" sz="2200" kern="1200" dirty="0" err="1"/>
            <a:t>taxation</a:t>
          </a:r>
          <a:r>
            <a:rPr lang="de-DE" sz="2200" kern="1200" dirty="0"/>
            <a:t> </a:t>
          </a:r>
          <a:r>
            <a:rPr lang="de-DE" sz="2200" kern="1200" dirty="0" err="1"/>
            <a:t>laws</a:t>
          </a:r>
          <a:r>
            <a:rPr lang="de-DE" sz="2200" kern="1200" dirty="0"/>
            <a:t>, </a:t>
          </a:r>
          <a:r>
            <a:rPr lang="de-DE" sz="2200" kern="1200" dirty="0" err="1"/>
            <a:t>leading</a:t>
          </a:r>
          <a:r>
            <a:rPr lang="de-DE" sz="2200" kern="1200" dirty="0"/>
            <a:t> </a:t>
          </a:r>
          <a:r>
            <a:rPr lang="de-DE" sz="2200" kern="1200" dirty="0" err="1"/>
            <a:t>towards</a:t>
          </a:r>
          <a:r>
            <a:rPr lang="de-DE" sz="2200" kern="1200" dirty="0"/>
            <a:t> a </a:t>
          </a:r>
          <a:r>
            <a:rPr lang="de-DE" sz="2200" kern="1200" dirty="0" err="1"/>
            <a:t>more</a:t>
          </a:r>
          <a:r>
            <a:rPr lang="de-DE" sz="2200" kern="1200" dirty="0"/>
            <a:t> just &amp; </a:t>
          </a:r>
          <a:r>
            <a:rPr lang="de-DE" sz="2200" kern="1200" dirty="0" err="1"/>
            <a:t>sustainable</a:t>
          </a:r>
          <a:r>
            <a:rPr lang="de-DE" sz="2200" kern="1200" dirty="0"/>
            <a:t> </a:t>
          </a:r>
          <a:r>
            <a:rPr lang="de-DE" sz="2200" kern="1200" dirty="0" err="1"/>
            <a:t>society</a:t>
          </a:r>
          <a:br>
            <a:rPr lang="de-DE" sz="2200" kern="1200" dirty="0"/>
          </a:br>
          <a:endParaRPr lang="de-DE" sz="2200" kern="1200" dirty="0"/>
        </a:p>
      </dsp:txBody>
      <dsp:txXfrm>
        <a:off x="629736" y="1557493"/>
        <a:ext cx="5187213" cy="1228933"/>
      </dsp:txXfrm>
    </dsp:sp>
    <dsp:sp modelId="{FEF9980B-93D7-4EC8-8636-A83E08E1364B}">
      <dsp:nvSpPr>
        <dsp:cNvPr id="0" name=""/>
        <dsp:cNvSpPr/>
      </dsp:nvSpPr>
      <dsp:spPr>
        <a:xfrm>
          <a:off x="572767" y="3045935"/>
          <a:ext cx="6703695" cy="1305401"/>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e-DE" sz="2200" kern="1200" dirty="0"/>
            <a:t>Unfair </a:t>
          </a:r>
          <a:r>
            <a:rPr lang="de-DE" sz="2200" kern="1200" dirty="0" err="1"/>
            <a:t>taxation</a:t>
          </a:r>
          <a:r>
            <a:rPr lang="de-DE" sz="2200" kern="1200" dirty="0"/>
            <a:t> </a:t>
          </a:r>
          <a:r>
            <a:rPr lang="de-DE" sz="2200" kern="1200" dirty="0" err="1"/>
            <a:t>system</a:t>
          </a:r>
          <a:r>
            <a:rPr lang="de-DE" sz="2200" kern="1200" dirty="0"/>
            <a:t>, </a:t>
          </a:r>
          <a:r>
            <a:rPr lang="de-DE" sz="2200" kern="1200" dirty="0" err="1"/>
            <a:t>increasing</a:t>
          </a:r>
          <a:r>
            <a:rPr lang="de-DE" sz="2200" kern="1200" dirty="0"/>
            <a:t> </a:t>
          </a:r>
          <a:r>
            <a:rPr lang="de-DE" sz="2200" kern="1200" dirty="0" err="1"/>
            <a:t>inequality</a:t>
          </a:r>
          <a:r>
            <a:rPr lang="de-DE" sz="2200" kern="1200" dirty="0"/>
            <a:t> </a:t>
          </a:r>
          <a:r>
            <a:rPr lang="de-DE" sz="2200" kern="1200" dirty="0" err="1"/>
            <a:t>burdening</a:t>
          </a:r>
          <a:r>
            <a:rPr lang="de-DE" sz="2200" kern="1200" dirty="0"/>
            <a:t> </a:t>
          </a:r>
          <a:r>
            <a:rPr lang="de-DE" sz="2200" kern="1200" dirty="0" err="1"/>
            <a:t>the</a:t>
          </a:r>
          <a:r>
            <a:rPr lang="de-DE" sz="2200" kern="1200" dirty="0"/>
            <a:t> </a:t>
          </a:r>
          <a:r>
            <a:rPr lang="de-DE" sz="2200" kern="1200" dirty="0" err="1"/>
            <a:t>poor</a:t>
          </a:r>
          <a:r>
            <a:rPr lang="de-DE" sz="2200" kern="1200" dirty="0"/>
            <a:t> </a:t>
          </a:r>
          <a:r>
            <a:rPr lang="de-DE" sz="2200" kern="1200" dirty="0" err="1"/>
            <a:t>more</a:t>
          </a:r>
          <a:r>
            <a:rPr lang="de-DE" sz="2200" kern="1200" dirty="0"/>
            <a:t> </a:t>
          </a:r>
          <a:r>
            <a:rPr lang="de-DE" sz="2200" kern="1200" dirty="0" err="1"/>
            <a:t>than</a:t>
          </a:r>
          <a:r>
            <a:rPr lang="de-DE" sz="2200" kern="1200" dirty="0"/>
            <a:t> </a:t>
          </a:r>
          <a:r>
            <a:rPr lang="de-DE" sz="2200" kern="1200" dirty="0" err="1"/>
            <a:t>the</a:t>
          </a:r>
          <a:r>
            <a:rPr lang="de-DE" sz="2200" kern="1200" dirty="0"/>
            <a:t> </a:t>
          </a:r>
          <a:r>
            <a:rPr lang="de-DE" sz="2200" kern="1200" dirty="0" err="1"/>
            <a:t>wealthy</a:t>
          </a:r>
          <a:r>
            <a:rPr lang="de-DE" sz="2200" kern="1200" dirty="0"/>
            <a:t>, </a:t>
          </a:r>
          <a:r>
            <a:rPr lang="de-DE" sz="2200" kern="1200" dirty="0" err="1"/>
            <a:t>climate</a:t>
          </a:r>
          <a:r>
            <a:rPr lang="de-DE" sz="2200" kern="1200" dirty="0"/>
            <a:t> </a:t>
          </a:r>
          <a:r>
            <a:rPr lang="de-DE" sz="2200" kern="1200" dirty="0" err="1"/>
            <a:t>change</a:t>
          </a:r>
          <a:r>
            <a:rPr lang="de-DE" sz="2200" kern="1200" dirty="0"/>
            <a:t>, tax </a:t>
          </a:r>
          <a:r>
            <a:rPr lang="de-DE" sz="2200" kern="1200" dirty="0" err="1"/>
            <a:t>evasion</a:t>
          </a:r>
          <a:r>
            <a:rPr lang="de-DE" sz="2200" kern="1200" dirty="0"/>
            <a:t>, IFFs....</a:t>
          </a:r>
        </a:p>
      </dsp:txBody>
      <dsp:txXfrm>
        <a:off x="611001" y="3084169"/>
        <a:ext cx="5187213" cy="1228933"/>
      </dsp:txXfrm>
    </dsp:sp>
    <dsp:sp modelId="{8C32E4BA-E266-46C4-8C64-BCCA03C46540}">
      <dsp:nvSpPr>
        <dsp:cNvPr id="0" name=""/>
        <dsp:cNvSpPr/>
      </dsp:nvSpPr>
      <dsp:spPr>
        <a:xfrm>
          <a:off x="6343977" y="538037"/>
          <a:ext cx="848510" cy="3239097"/>
        </a:xfrm>
        <a:prstGeom prst="upDownArrow">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de-DE" sz="3500" kern="1200"/>
        </a:p>
      </dsp:txBody>
      <dsp:txXfrm>
        <a:off x="6556105" y="750165"/>
        <a:ext cx="424255" cy="2814842"/>
      </dsp:txXfrm>
    </dsp:sp>
    <dsp:sp modelId="{C6658F64-FAEF-4F99-A9C1-0DA1869AE8D6}">
      <dsp:nvSpPr>
        <dsp:cNvPr id="0" name=""/>
        <dsp:cNvSpPr/>
      </dsp:nvSpPr>
      <dsp:spPr>
        <a:xfrm rot="10800000">
          <a:off x="2761340" y="2369421"/>
          <a:ext cx="848510" cy="890138"/>
        </a:xfrm>
        <a:prstGeom prst="downArrow">
          <a:avLst>
            <a:gd name="adj1" fmla="val 55000"/>
            <a:gd name="adj2" fmla="val 45000"/>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de-DE" sz="3600" kern="1200"/>
        </a:p>
      </dsp:txBody>
      <dsp:txXfrm>
        <a:off x="2952255" y="2579427"/>
        <a:ext cx="466680" cy="68013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a:extLst xmlns:a="http://schemas.openxmlformats.org/drawingml/2006/main">
            <a:ext uri="{FF2B5EF4-FFF2-40B4-BE49-F238E27FC236}">
              <a16:creationId xmlns:a16="http://schemas.microsoft.com/office/drawing/2014/main" id="{1AAA317E-E659-4E8C-A112-7C2596ABE6F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4038600" cy="4525963"/>
        </a:xfrm>
        <a:prstGeom xmlns:a="http://schemas.openxmlformats.org/drawingml/2006/main" prst="rect">
          <a:avLst/>
        </a:prstGeom>
      </cdr:spPr>
    </cdr:pic>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8417B3BC-B488-4019-8107-86D0EC2CB2B4}" type="datetimeFigureOut">
              <a:rPr lang="de-DE" smtClean="0"/>
              <a:pPr/>
              <a:t>21.03.2019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8E7842E-A17C-4480-A493-513C434ACF62}"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417B3BC-B488-4019-8107-86D0EC2CB2B4}" type="datetimeFigureOut">
              <a:rPr lang="de-DE" smtClean="0"/>
              <a:pPr/>
              <a:t>21.03.2019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8E7842E-A17C-4480-A493-513C434ACF62}"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417B3BC-B488-4019-8107-86D0EC2CB2B4}" type="datetimeFigureOut">
              <a:rPr lang="de-DE" smtClean="0"/>
              <a:pPr/>
              <a:t>21.03.2019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8E7842E-A17C-4480-A493-513C434ACF62}"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417B3BC-B488-4019-8107-86D0EC2CB2B4}" type="datetimeFigureOut">
              <a:rPr lang="de-DE" smtClean="0"/>
              <a:pPr/>
              <a:t>21.03.2019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8E7842E-A17C-4480-A493-513C434ACF62}"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8417B3BC-B488-4019-8107-86D0EC2CB2B4}" type="datetimeFigureOut">
              <a:rPr lang="de-DE" smtClean="0"/>
              <a:pPr/>
              <a:t>21.03.2019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8E7842E-A17C-4480-A493-513C434ACF62}"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8417B3BC-B488-4019-8107-86D0EC2CB2B4}" type="datetimeFigureOut">
              <a:rPr lang="de-DE" smtClean="0"/>
              <a:pPr/>
              <a:t>21.03.2019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8E7842E-A17C-4480-A493-513C434ACF62}"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8417B3BC-B488-4019-8107-86D0EC2CB2B4}" type="datetimeFigureOut">
              <a:rPr lang="de-DE" smtClean="0"/>
              <a:pPr/>
              <a:t>21.03.2019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18E7842E-A17C-4480-A493-513C434ACF62}"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8417B3BC-B488-4019-8107-86D0EC2CB2B4}" type="datetimeFigureOut">
              <a:rPr lang="de-DE" smtClean="0"/>
              <a:pPr/>
              <a:t>21.03.2019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18E7842E-A17C-4480-A493-513C434ACF62}"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417B3BC-B488-4019-8107-86D0EC2CB2B4}" type="datetimeFigureOut">
              <a:rPr lang="de-DE" smtClean="0"/>
              <a:pPr/>
              <a:t>21.03.2019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18E7842E-A17C-4480-A493-513C434ACF62}"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8417B3BC-B488-4019-8107-86D0EC2CB2B4}" type="datetimeFigureOut">
              <a:rPr lang="de-DE" smtClean="0"/>
              <a:pPr/>
              <a:t>21.03.2019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8E7842E-A17C-4480-A493-513C434ACF62}"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8417B3BC-B488-4019-8107-86D0EC2CB2B4}" type="datetimeFigureOut">
              <a:rPr lang="de-DE" smtClean="0"/>
              <a:pPr/>
              <a:t>21.03.2019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8E7842E-A17C-4480-A493-513C434ACF62}"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17B3BC-B488-4019-8107-86D0EC2CB2B4}" type="datetimeFigureOut">
              <a:rPr lang="de-DE" smtClean="0"/>
              <a:pPr/>
              <a:t>21.03.2019</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E7842E-A17C-4480-A493-513C434ACF62}"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youtube.com/watch?v=paaen3b44XY"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err="1"/>
              <a:t>Taxing</a:t>
            </a:r>
            <a:r>
              <a:rPr lang="de-DE" dirty="0"/>
              <a:t> in </a:t>
            </a:r>
            <a:r>
              <a:rPr lang="de-DE" dirty="0" err="1"/>
              <a:t>the</a:t>
            </a:r>
            <a:r>
              <a:rPr lang="de-DE" dirty="0"/>
              <a:t> real </a:t>
            </a:r>
            <a:r>
              <a:rPr lang="de-DE" dirty="0" err="1"/>
              <a:t>world</a:t>
            </a:r>
            <a:endParaRPr lang="de-DE" dirty="0"/>
          </a:p>
        </p:txBody>
      </p:sp>
      <p:sp>
        <p:nvSpPr>
          <p:cNvPr id="3" name="Untertitel 2"/>
          <p:cNvSpPr>
            <a:spLocks noGrp="1"/>
          </p:cNvSpPr>
          <p:nvPr>
            <p:ph type="subTitle" idx="1"/>
          </p:nvPr>
        </p:nvSpPr>
        <p:spPr>
          <a:xfrm>
            <a:off x="1259632" y="3861048"/>
            <a:ext cx="6944816" cy="1752600"/>
          </a:xfrm>
        </p:spPr>
        <p:txBody>
          <a:bodyPr/>
          <a:lstStyle/>
          <a:p>
            <a:r>
              <a:rPr lang="de-DE" dirty="0" err="1"/>
              <a:t>Why</a:t>
            </a:r>
            <a:r>
              <a:rPr lang="de-DE" dirty="0"/>
              <a:t> </a:t>
            </a:r>
            <a:r>
              <a:rPr lang="de-DE" dirty="0" err="1"/>
              <a:t>taxation</a:t>
            </a:r>
            <a:r>
              <a:rPr lang="de-DE" dirty="0"/>
              <a:t> </a:t>
            </a:r>
            <a:r>
              <a:rPr lang="de-DE" dirty="0" err="1"/>
              <a:t>is</a:t>
            </a:r>
            <a:r>
              <a:rPr lang="de-DE" dirty="0"/>
              <a:t> superior </a:t>
            </a:r>
            <a:r>
              <a:rPr lang="de-DE" dirty="0" err="1"/>
              <a:t>to</a:t>
            </a:r>
            <a:r>
              <a:rPr lang="de-DE" dirty="0"/>
              <a:t> </a:t>
            </a:r>
            <a:r>
              <a:rPr lang="de-DE" dirty="0" err="1"/>
              <a:t>voluntary</a:t>
            </a:r>
            <a:r>
              <a:rPr lang="de-DE" dirty="0"/>
              <a:t> </a:t>
            </a:r>
            <a:r>
              <a:rPr lang="de-DE" dirty="0" err="1"/>
              <a:t>contributions</a:t>
            </a:r>
            <a:r>
              <a:rPr lang="de-DE" dirty="0"/>
              <a:t> such </a:t>
            </a:r>
            <a:r>
              <a:rPr lang="de-DE" dirty="0" err="1"/>
              <a:t>as</a:t>
            </a:r>
            <a:r>
              <a:rPr lang="de-DE" dirty="0"/>
              <a:t> </a:t>
            </a:r>
            <a:r>
              <a:rPr lang="de-DE" dirty="0" err="1"/>
              <a:t>philanthropy</a:t>
            </a:r>
            <a:r>
              <a:rPr lang="de-DE" dirty="0"/>
              <a:t> and CSR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 </a:t>
            </a:r>
            <a:r>
              <a:rPr lang="de-DE" dirty="0" err="1"/>
              <a:t>world</a:t>
            </a:r>
            <a:r>
              <a:rPr lang="de-DE" dirty="0"/>
              <a:t> </a:t>
            </a:r>
            <a:r>
              <a:rPr lang="de-DE" dirty="0" err="1"/>
              <a:t>of</a:t>
            </a:r>
            <a:r>
              <a:rPr lang="de-DE" dirty="0"/>
              <a:t> </a:t>
            </a:r>
            <a:r>
              <a:rPr lang="de-DE" dirty="0" err="1"/>
              <a:t>its</a:t>
            </a:r>
            <a:r>
              <a:rPr lang="de-DE" dirty="0"/>
              <a:t> </a:t>
            </a:r>
            <a:r>
              <a:rPr lang="de-DE" dirty="0" err="1"/>
              <a:t>own</a:t>
            </a:r>
            <a:endParaRPr lang="de-DE" dirty="0"/>
          </a:p>
        </p:txBody>
      </p:sp>
      <p:sp>
        <p:nvSpPr>
          <p:cNvPr id="3" name="Inhaltsplatzhalter 2"/>
          <p:cNvSpPr>
            <a:spLocks noGrp="1"/>
          </p:cNvSpPr>
          <p:nvPr>
            <p:ph idx="1"/>
          </p:nvPr>
        </p:nvSpPr>
        <p:spPr/>
        <p:txBody>
          <a:bodyPr>
            <a:normAutofit fontScale="70000" lnSpcReduction="20000"/>
          </a:bodyPr>
          <a:lstStyle/>
          <a:p>
            <a:r>
              <a:rPr lang="de-DE" dirty="0"/>
              <a:t> As </a:t>
            </a:r>
            <a:r>
              <a:rPr lang="de-DE" dirty="0" err="1"/>
              <a:t>our</a:t>
            </a:r>
            <a:r>
              <a:rPr lang="de-DE" dirty="0"/>
              <a:t> </a:t>
            </a:r>
            <a:r>
              <a:rPr lang="de-DE" dirty="0" err="1"/>
              <a:t>findings</a:t>
            </a:r>
            <a:r>
              <a:rPr lang="de-DE" dirty="0"/>
              <a:t> </a:t>
            </a:r>
            <a:r>
              <a:rPr lang="de-DE" dirty="0" err="1"/>
              <a:t>suggest</a:t>
            </a:r>
            <a:r>
              <a:rPr lang="de-DE" dirty="0"/>
              <a:t>, </a:t>
            </a:r>
            <a:r>
              <a:rPr lang="de-DE" dirty="0" err="1"/>
              <a:t>the</a:t>
            </a:r>
            <a:r>
              <a:rPr lang="de-DE" dirty="0"/>
              <a:t> </a:t>
            </a:r>
            <a:r>
              <a:rPr lang="de-DE" dirty="0" err="1"/>
              <a:t>pursuit</a:t>
            </a:r>
            <a:r>
              <a:rPr lang="de-DE" dirty="0"/>
              <a:t> </a:t>
            </a:r>
            <a:r>
              <a:rPr lang="de-DE" dirty="0" err="1"/>
              <a:t>of</a:t>
            </a:r>
            <a:r>
              <a:rPr lang="de-DE" dirty="0"/>
              <a:t> </a:t>
            </a:r>
            <a:r>
              <a:rPr lang="de-DE" dirty="0" err="1"/>
              <a:t>self-interest</a:t>
            </a:r>
            <a:r>
              <a:rPr lang="de-DE" dirty="0"/>
              <a:t> </a:t>
            </a:r>
            <a:r>
              <a:rPr lang="de-DE" dirty="0" err="1"/>
              <a:t>is</a:t>
            </a:r>
            <a:r>
              <a:rPr lang="de-DE" dirty="0"/>
              <a:t> a </a:t>
            </a:r>
            <a:r>
              <a:rPr lang="de-DE" dirty="0" err="1"/>
              <a:t>more</a:t>
            </a:r>
            <a:r>
              <a:rPr lang="de-DE" dirty="0"/>
              <a:t> fundamental </a:t>
            </a:r>
            <a:r>
              <a:rPr lang="de-DE" dirty="0" err="1"/>
              <a:t>motive</a:t>
            </a:r>
            <a:r>
              <a:rPr lang="de-DE" dirty="0"/>
              <a:t> </a:t>
            </a:r>
            <a:r>
              <a:rPr lang="de-DE" dirty="0" err="1"/>
              <a:t>among</a:t>
            </a:r>
            <a:r>
              <a:rPr lang="de-DE" dirty="0"/>
              <a:t> </a:t>
            </a:r>
            <a:r>
              <a:rPr lang="de-DE" dirty="0" err="1"/>
              <a:t>society’s</a:t>
            </a:r>
            <a:r>
              <a:rPr lang="de-DE" dirty="0"/>
              <a:t> </a:t>
            </a:r>
            <a:r>
              <a:rPr lang="de-DE" dirty="0" err="1"/>
              <a:t>elite</a:t>
            </a:r>
            <a:r>
              <a:rPr lang="de-DE" dirty="0"/>
              <a:t>, </a:t>
            </a:r>
            <a:r>
              <a:rPr lang="de-DE" dirty="0" err="1"/>
              <a:t>and</a:t>
            </a:r>
            <a:r>
              <a:rPr lang="de-DE" dirty="0"/>
              <a:t> </a:t>
            </a:r>
            <a:r>
              <a:rPr lang="de-DE" dirty="0" err="1"/>
              <a:t>the</a:t>
            </a:r>
            <a:r>
              <a:rPr lang="de-DE" dirty="0"/>
              <a:t> </a:t>
            </a:r>
            <a:r>
              <a:rPr lang="de-DE" dirty="0" err="1"/>
              <a:t>increased</a:t>
            </a:r>
            <a:r>
              <a:rPr lang="de-DE" dirty="0"/>
              <a:t> </a:t>
            </a:r>
            <a:r>
              <a:rPr lang="de-DE" dirty="0" err="1"/>
              <a:t>want</a:t>
            </a:r>
            <a:r>
              <a:rPr lang="de-DE" dirty="0"/>
              <a:t> </a:t>
            </a:r>
            <a:r>
              <a:rPr lang="de-DE" dirty="0" err="1"/>
              <a:t>associated</a:t>
            </a:r>
            <a:r>
              <a:rPr lang="de-DE" dirty="0"/>
              <a:t> </a:t>
            </a:r>
            <a:r>
              <a:rPr lang="de-DE" dirty="0" err="1"/>
              <a:t>with</a:t>
            </a:r>
            <a:r>
              <a:rPr lang="de-DE" dirty="0"/>
              <a:t> </a:t>
            </a:r>
            <a:r>
              <a:rPr lang="de-DE" dirty="0" err="1"/>
              <a:t>greater</a:t>
            </a:r>
            <a:r>
              <a:rPr lang="de-DE" dirty="0"/>
              <a:t> </a:t>
            </a:r>
            <a:r>
              <a:rPr lang="de-DE" dirty="0" err="1"/>
              <a:t>wealth</a:t>
            </a:r>
            <a:r>
              <a:rPr lang="de-DE" dirty="0"/>
              <a:t> </a:t>
            </a:r>
            <a:r>
              <a:rPr lang="de-DE" dirty="0" err="1"/>
              <a:t>and</a:t>
            </a:r>
            <a:r>
              <a:rPr lang="de-DE" dirty="0"/>
              <a:t> </a:t>
            </a:r>
            <a:r>
              <a:rPr lang="de-DE" dirty="0" err="1"/>
              <a:t>status</a:t>
            </a:r>
            <a:r>
              <a:rPr lang="de-DE" dirty="0"/>
              <a:t> </a:t>
            </a:r>
            <a:r>
              <a:rPr lang="de-DE" dirty="0" err="1"/>
              <a:t>can</a:t>
            </a:r>
            <a:r>
              <a:rPr lang="de-DE" dirty="0"/>
              <a:t> promote </a:t>
            </a:r>
            <a:r>
              <a:rPr lang="de-DE" dirty="0" err="1"/>
              <a:t>wrongdoing</a:t>
            </a:r>
            <a:r>
              <a:rPr lang="de-DE" dirty="0"/>
              <a:t>. (Paul </a:t>
            </a:r>
            <a:r>
              <a:rPr lang="de-DE" dirty="0" err="1"/>
              <a:t>Piff</a:t>
            </a:r>
            <a:r>
              <a:rPr lang="de-DE" dirty="0"/>
              <a:t>)</a:t>
            </a:r>
          </a:p>
          <a:p>
            <a:r>
              <a:rPr lang="de-DE" dirty="0"/>
              <a:t>(M)</a:t>
            </a:r>
            <a:r>
              <a:rPr lang="de-DE" dirty="0" err="1"/>
              <a:t>ost</a:t>
            </a:r>
            <a:r>
              <a:rPr lang="de-DE" dirty="0"/>
              <a:t> </a:t>
            </a:r>
            <a:r>
              <a:rPr lang="de-DE" dirty="0" err="1"/>
              <a:t>millionaires</a:t>
            </a:r>
            <a:r>
              <a:rPr lang="de-DE" dirty="0"/>
              <a:t> </a:t>
            </a:r>
            <a:r>
              <a:rPr lang="de-DE" dirty="0" err="1"/>
              <a:t>don’t</a:t>
            </a:r>
            <a:r>
              <a:rPr lang="de-DE" dirty="0"/>
              <a:t> </a:t>
            </a:r>
            <a:r>
              <a:rPr lang="de-DE" dirty="0" err="1"/>
              <a:t>have</a:t>
            </a:r>
            <a:r>
              <a:rPr lang="de-DE" dirty="0"/>
              <a:t> </a:t>
            </a:r>
            <a:r>
              <a:rPr lang="de-DE" dirty="0" err="1"/>
              <a:t>enough</a:t>
            </a:r>
            <a:r>
              <a:rPr lang="de-DE" dirty="0"/>
              <a:t> </a:t>
            </a:r>
            <a:r>
              <a:rPr lang="de-DE" dirty="0" err="1"/>
              <a:t>wealth</a:t>
            </a:r>
            <a:r>
              <a:rPr lang="de-DE" dirty="0"/>
              <a:t> </a:t>
            </a:r>
            <a:r>
              <a:rPr lang="de-DE" dirty="0" err="1"/>
              <a:t>to</a:t>
            </a:r>
            <a:r>
              <a:rPr lang="de-DE" dirty="0"/>
              <a:t> </a:t>
            </a:r>
            <a:r>
              <a:rPr lang="de-DE" dirty="0" err="1"/>
              <a:t>feel</a:t>
            </a:r>
            <a:r>
              <a:rPr lang="de-DE" dirty="0"/>
              <a:t> </a:t>
            </a:r>
            <a:r>
              <a:rPr lang="de-DE" dirty="0" err="1"/>
              <a:t>secure</a:t>
            </a:r>
            <a:r>
              <a:rPr lang="de-DE" dirty="0"/>
              <a:t>. As a </a:t>
            </a:r>
            <a:r>
              <a:rPr lang="de-DE" dirty="0" err="1"/>
              <a:t>result</a:t>
            </a:r>
            <a:r>
              <a:rPr lang="de-DE" dirty="0"/>
              <a:t>, </a:t>
            </a:r>
            <a:r>
              <a:rPr lang="de-DE" dirty="0" err="1"/>
              <a:t>many</a:t>
            </a:r>
            <a:r>
              <a:rPr lang="de-DE" dirty="0"/>
              <a:t> </a:t>
            </a:r>
            <a:r>
              <a:rPr lang="de-DE" dirty="0" err="1"/>
              <a:t>feel</a:t>
            </a:r>
            <a:r>
              <a:rPr lang="de-DE" dirty="0"/>
              <a:t> stuck on a  </a:t>
            </a:r>
            <a:r>
              <a:rPr lang="de-DE" dirty="0" err="1"/>
              <a:t>treadmill</a:t>
            </a:r>
            <a:r>
              <a:rPr lang="de-DE" dirty="0"/>
              <a:t>, </a:t>
            </a:r>
            <a:r>
              <a:rPr lang="de-DE" dirty="0" err="1"/>
              <a:t>without</a:t>
            </a:r>
            <a:r>
              <a:rPr lang="de-DE" dirty="0"/>
              <a:t> a real sense </a:t>
            </a:r>
            <a:r>
              <a:rPr lang="de-DE" dirty="0" err="1"/>
              <a:t>of</a:t>
            </a:r>
            <a:r>
              <a:rPr lang="de-DE" dirty="0"/>
              <a:t> </a:t>
            </a:r>
            <a:r>
              <a:rPr lang="de-DE" dirty="0" err="1"/>
              <a:t>how</a:t>
            </a:r>
            <a:r>
              <a:rPr lang="de-DE" dirty="0"/>
              <a:t> </a:t>
            </a:r>
            <a:r>
              <a:rPr lang="de-DE" dirty="0" err="1"/>
              <a:t>much</a:t>
            </a:r>
            <a:r>
              <a:rPr lang="de-DE" dirty="0"/>
              <a:t> </a:t>
            </a:r>
            <a:r>
              <a:rPr lang="de-DE" dirty="0" err="1"/>
              <a:t>wealth</a:t>
            </a:r>
            <a:r>
              <a:rPr lang="de-DE" dirty="0"/>
              <a:t> </a:t>
            </a:r>
            <a:r>
              <a:rPr lang="de-DE" dirty="0" err="1"/>
              <a:t>would</a:t>
            </a:r>
            <a:r>
              <a:rPr lang="de-DE" dirty="0"/>
              <a:t> </a:t>
            </a:r>
            <a:r>
              <a:rPr lang="de-DE" dirty="0" err="1"/>
              <a:t>make</a:t>
            </a:r>
            <a:r>
              <a:rPr lang="de-DE" dirty="0"/>
              <a:t> </a:t>
            </a:r>
            <a:r>
              <a:rPr lang="de-DE" dirty="0" err="1"/>
              <a:t>them</a:t>
            </a:r>
            <a:r>
              <a:rPr lang="de-DE" dirty="0"/>
              <a:t> </a:t>
            </a:r>
            <a:r>
              <a:rPr lang="de-DE" dirty="0" err="1"/>
              <a:t>satisfied</a:t>
            </a:r>
            <a:r>
              <a:rPr lang="de-DE" dirty="0"/>
              <a:t> </a:t>
            </a:r>
            <a:r>
              <a:rPr lang="de-DE" dirty="0" err="1"/>
              <a:t>enough</a:t>
            </a:r>
            <a:r>
              <a:rPr lang="de-DE" dirty="0"/>
              <a:t> </a:t>
            </a:r>
            <a:r>
              <a:rPr lang="de-DE" dirty="0" err="1"/>
              <a:t>to</a:t>
            </a:r>
            <a:r>
              <a:rPr lang="de-DE" dirty="0"/>
              <a:t> </a:t>
            </a:r>
            <a:r>
              <a:rPr lang="de-DE" dirty="0" err="1"/>
              <a:t>get</a:t>
            </a:r>
            <a:r>
              <a:rPr lang="de-DE" dirty="0"/>
              <a:t> off. </a:t>
            </a:r>
            <a:r>
              <a:rPr lang="de-DE" dirty="0" err="1"/>
              <a:t>Millionaires</a:t>
            </a:r>
            <a:r>
              <a:rPr lang="de-DE" dirty="0"/>
              <a:t>’ </a:t>
            </a:r>
            <a:r>
              <a:rPr lang="de-DE" dirty="0" err="1"/>
              <a:t>constant</a:t>
            </a:r>
            <a:r>
              <a:rPr lang="de-DE" dirty="0"/>
              <a:t> </a:t>
            </a:r>
            <a:r>
              <a:rPr lang="de-DE" dirty="0" err="1"/>
              <a:t>striving</a:t>
            </a:r>
            <a:r>
              <a:rPr lang="de-DE" dirty="0"/>
              <a:t> </a:t>
            </a:r>
            <a:r>
              <a:rPr lang="de-DE" dirty="0" err="1"/>
              <a:t>comes</a:t>
            </a:r>
            <a:r>
              <a:rPr lang="de-DE" dirty="0"/>
              <a:t> </a:t>
            </a:r>
            <a:r>
              <a:rPr lang="de-DE" dirty="0" err="1"/>
              <a:t>mainly</a:t>
            </a:r>
            <a:r>
              <a:rPr lang="de-DE" dirty="0"/>
              <a:t> </a:t>
            </a:r>
            <a:r>
              <a:rPr lang="de-DE" dirty="0" err="1"/>
              <a:t>from</a:t>
            </a:r>
            <a:r>
              <a:rPr lang="de-DE" dirty="0"/>
              <a:t> </a:t>
            </a:r>
            <a:r>
              <a:rPr lang="de-DE" dirty="0" err="1"/>
              <a:t>pressure</a:t>
            </a:r>
            <a:r>
              <a:rPr lang="de-DE" dirty="0"/>
              <a:t> </a:t>
            </a:r>
            <a:r>
              <a:rPr lang="de-DE" dirty="0" err="1"/>
              <a:t>they</a:t>
            </a:r>
            <a:r>
              <a:rPr lang="de-DE" dirty="0"/>
              <a:t> </a:t>
            </a:r>
            <a:r>
              <a:rPr lang="de-DE" dirty="0" err="1"/>
              <a:t>feel</a:t>
            </a:r>
            <a:r>
              <a:rPr lang="de-DE" dirty="0"/>
              <a:t> </a:t>
            </a:r>
            <a:r>
              <a:rPr lang="de-DE" dirty="0" err="1"/>
              <a:t>to</a:t>
            </a:r>
            <a:r>
              <a:rPr lang="de-DE" dirty="0"/>
              <a:t> </a:t>
            </a:r>
            <a:r>
              <a:rPr lang="de-DE" dirty="0" err="1"/>
              <a:t>maintain</a:t>
            </a:r>
            <a:r>
              <a:rPr lang="de-DE" dirty="0"/>
              <a:t> </a:t>
            </a:r>
            <a:r>
              <a:rPr lang="de-DE" dirty="0" err="1"/>
              <a:t>the</a:t>
            </a:r>
            <a:r>
              <a:rPr lang="de-DE" dirty="0"/>
              <a:t> </a:t>
            </a:r>
            <a:r>
              <a:rPr lang="de-DE" dirty="0" err="1"/>
              <a:t>high</a:t>
            </a:r>
            <a:r>
              <a:rPr lang="de-DE" dirty="0"/>
              <a:t> </a:t>
            </a:r>
            <a:r>
              <a:rPr lang="de-DE" dirty="0" err="1"/>
              <a:t>standard</a:t>
            </a:r>
            <a:r>
              <a:rPr lang="de-DE" dirty="0"/>
              <a:t> </a:t>
            </a:r>
            <a:r>
              <a:rPr lang="de-DE" dirty="0" err="1"/>
              <a:t>of</a:t>
            </a:r>
            <a:r>
              <a:rPr lang="de-DE" dirty="0"/>
              <a:t> </a:t>
            </a:r>
            <a:r>
              <a:rPr lang="de-DE" dirty="0" err="1"/>
              <a:t>living</a:t>
            </a:r>
            <a:r>
              <a:rPr lang="de-DE" dirty="0"/>
              <a:t> </a:t>
            </a:r>
            <a:r>
              <a:rPr lang="de-DE" dirty="0" err="1"/>
              <a:t>they</a:t>
            </a:r>
            <a:r>
              <a:rPr lang="de-DE" dirty="0"/>
              <a:t> </a:t>
            </a:r>
            <a:r>
              <a:rPr lang="de-DE" dirty="0" err="1"/>
              <a:t>have</a:t>
            </a:r>
            <a:r>
              <a:rPr lang="de-DE" dirty="0"/>
              <a:t> </a:t>
            </a:r>
            <a:r>
              <a:rPr lang="de-DE" dirty="0" err="1"/>
              <a:t>established</a:t>
            </a:r>
            <a:r>
              <a:rPr lang="de-DE" dirty="0"/>
              <a:t> </a:t>
            </a:r>
            <a:r>
              <a:rPr lang="de-DE" dirty="0" err="1"/>
              <a:t>for</a:t>
            </a:r>
            <a:r>
              <a:rPr lang="de-DE" dirty="0"/>
              <a:t> </a:t>
            </a:r>
            <a:r>
              <a:rPr lang="de-DE" dirty="0" err="1"/>
              <a:t>their</a:t>
            </a:r>
            <a:r>
              <a:rPr lang="de-DE" dirty="0"/>
              <a:t> </a:t>
            </a:r>
            <a:r>
              <a:rPr lang="de-DE" dirty="0" err="1"/>
              <a:t>families</a:t>
            </a:r>
            <a:r>
              <a:rPr lang="de-DE" dirty="0"/>
              <a:t>, </a:t>
            </a:r>
            <a:r>
              <a:rPr lang="de-DE" dirty="0" err="1"/>
              <a:t>whom</a:t>
            </a:r>
            <a:r>
              <a:rPr lang="de-DE" dirty="0"/>
              <a:t> </a:t>
            </a:r>
            <a:r>
              <a:rPr lang="de-DE" dirty="0" err="1"/>
              <a:t>they</a:t>
            </a:r>
            <a:r>
              <a:rPr lang="de-DE" dirty="0"/>
              <a:t> </a:t>
            </a:r>
            <a:r>
              <a:rPr lang="de-DE" dirty="0" err="1"/>
              <a:t>value</a:t>
            </a:r>
            <a:r>
              <a:rPr lang="de-DE" dirty="0"/>
              <a:t> </a:t>
            </a:r>
            <a:r>
              <a:rPr lang="de-DE" dirty="0" err="1"/>
              <a:t>above</a:t>
            </a:r>
            <a:r>
              <a:rPr lang="de-DE" dirty="0"/>
              <a:t> all </a:t>
            </a:r>
            <a:r>
              <a:rPr lang="de-DE" dirty="0" err="1"/>
              <a:t>else</a:t>
            </a:r>
            <a:r>
              <a:rPr lang="de-DE" dirty="0"/>
              <a:t>. (UBS)</a:t>
            </a:r>
          </a:p>
          <a:p>
            <a:r>
              <a:rPr lang="de-DE" dirty="0" err="1"/>
              <a:t>Millennials</a:t>
            </a:r>
            <a:r>
              <a:rPr lang="de-DE" dirty="0"/>
              <a:t> </a:t>
            </a:r>
            <a:r>
              <a:rPr lang="de-DE" dirty="0" err="1"/>
              <a:t>are</a:t>
            </a:r>
            <a:r>
              <a:rPr lang="de-DE" dirty="0"/>
              <a:t> </a:t>
            </a:r>
            <a:r>
              <a:rPr lang="de-DE" dirty="0" err="1"/>
              <a:t>more</a:t>
            </a:r>
            <a:r>
              <a:rPr lang="de-DE" dirty="0"/>
              <a:t> </a:t>
            </a:r>
            <a:r>
              <a:rPr lang="de-DE" dirty="0" err="1"/>
              <a:t>insecure</a:t>
            </a:r>
            <a:r>
              <a:rPr lang="de-DE" dirty="0"/>
              <a:t> </a:t>
            </a:r>
            <a:r>
              <a:rPr lang="de-DE" dirty="0" err="1"/>
              <a:t>and</a:t>
            </a:r>
            <a:r>
              <a:rPr lang="de-DE" dirty="0"/>
              <a:t> </a:t>
            </a:r>
            <a:r>
              <a:rPr lang="de-DE" dirty="0" err="1"/>
              <a:t>conscious</a:t>
            </a:r>
            <a:r>
              <a:rPr lang="de-DE" dirty="0"/>
              <a:t> </a:t>
            </a:r>
            <a:r>
              <a:rPr lang="de-DE" dirty="0" err="1"/>
              <a:t>about</a:t>
            </a:r>
            <a:r>
              <a:rPr lang="de-DE" dirty="0"/>
              <a:t> </a:t>
            </a:r>
            <a:r>
              <a:rPr lang="de-DE" dirty="0" err="1"/>
              <a:t>how</a:t>
            </a:r>
            <a:r>
              <a:rPr lang="de-DE" dirty="0"/>
              <a:t> </a:t>
            </a:r>
            <a:r>
              <a:rPr lang="de-DE" dirty="0" err="1"/>
              <a:t>their</a:t>
            </a:r>
            <a:r>
              <a:rPr lang="de-DE" dirty="0"/>
              <a:t> </a:t>
            </a:r>
            <a:r>
              <a:rPr lang="de-DE" dirty="0" err="1"/>
              <a:t>wealth</a:t>
            </a:r>
            <a:r>
              <a:rPr lang="de-DE" dirty="0"/>
              <a:t> </a:t>
            </a:r>
            <a:r>
              <a:rPr lang="de-DE" dirty="0" err="1"/>
              <a:t>compares</a:t>
            </a:r>
            <a:r>
              <a:rPr lang="de-DE" dirty="0"/>
              <a:t> </a:t>
            </a:r>
            <a:r>
              <a:rPr lang="de-DE" dirty="0" err="1"/>
              <a:t>to</a:t>
            </a:r>
            <a:r>
              <a:rPr lang="de-DE" dirty="0"/>
              <a:t> </a:t>
            </a:r>
            <a:r>
              <a:rPr lang="de-DE" dirty="0" err="1"/>
              <a:t>that</a:t>
            </a:r>
            <a:r>
              <a:rPr lang="de-DE" dirty="0"/>
              <a:t> </a:t>
            </a:r>
            <a:r>
              <a:rPr lang="de-DE" dirty="0" err="1"/>
              <a:t>of</a:t>
            </a:r>
            <a:r>
              <a:rPr lang="de-DE" dirty="0"/>
              <a:t> </a:t>
            </a:r>
            <a:r>
              <a:rPr lang="de-DE" dirty="0" err="1"/>
              <a:t>peers</a:t>
            </a:r>
            <a:r>
              <a:rPr lang="de-DE" dirty="0"/>
              <a:t> …. </a:t>
            </a:r>
            <a:r>
              <a:rPr lang="de-DE" dirty="0" err="1"/>
              <a:t>With</a:t>
            </a:r>
            <a:r>
              <a:rPr lang="de-DE" dirty="0"/>
              <a:t> so </a:t>
            </a:r>
            <a:r>
              <a:rPr lang="de-DE" dirty="0" err="1"/>
              <a:t>much</a:t>
            </a:r>
            <a:r>
              <a:rPr lang="de-DE" dirty="0"/>
              <a:t> </a:t>
            </a:r>
            <a:r>
              <a:rPr lang="de-DE" dirty="0" err="1"/>
              <a:t>of</a:t>
            </a:r>
            <a:r>
              <a:rPr lang="de-DE" dirty="0"/>
              <a:t> </a:t>
            </a:r>
            <a:r>
              <a:rPr lang="de-DE" dirty="0" err="1"/>
              <a:t>their</a:t>
            </a:r>
            <a:r>
              <a:rPr lang="de-DE" dirty="0"/>
              <a:t> </a:t>
            </a:r>
            <a:r>
              <a:rPr lang="de-DE" dirty="0" err="1"/>
              <a:t>peers</a:t>
            </a:r>
            <a:r>
              <a:rPr lang="de-DE" dirty="0"/>
              <a:t>’ </a:t>
            </a:r>
            <a:r>
              <a:rPr lang="de-DE" dirty="0" err="1"/>
              <a:t>lifestyle</a:t>
            </a:r>
            <a:r>
              <a:rPr lang="de-DE" dirty="0"/>
              <a:t> </a:t>
            </a:r>
            <a:r>
              <a:rPr lang="de-DE" dirty="0" err="1"/>
              <a:t>and</a:t>
            </a:r>
            <a:r>
              <a:rPr lang="de-DE" dirty="0"/>
              <a:t> </a:t>
            </a:r>
            <a:r>
              <a:rPr lang="de-DE" dirty="0" err="1"/>
              <a:t>spending</a:t>
            </a:r>
            <a:r>
              <a:rPr lang="de-DE" dirty="0"/>
              <a:t> </a:t>
            </a:r>
            <a:r>
              <a:rPr lang="de-DE" dirty="0" err="1"/>
              <a:t>information</a:t>
            </a:r>
            <a:r>
              <a:rPr lang="de-DE" dirty="0"/>
              <a:t> </a:t>
            </a:r>
            <a:r>
              <a:rPr lang="de-DE" dirty="0" err="1"/>
              <a:t>available</a:t>
            </a:r>
            <a:r>
              <a:rPr lang="de-DE" dirty="0"/>
              <a:t> online </a:t>
            </a:r>
            <a:r>
              <a:rPr lang="de-DE" dirty="0" err="1"/>
              <a:t>and</a:t>
            </a:r>
            <a:r>
              <a:rPr lang="de-DE" dirty="0"/>
              <a:t> </a:t>
            </a:r>
            <a:r>
              <a:rPr lang="de-DE" dirty="0" err="1"/>
              <a:t>through</a:t>
            </a:r>
            <a:r>
              <a:rPr lang="de-DE" dirty="0"/>
              <a:t> </a:t>
            </a:r>
            <a:r>
              <a:rPr lang="de-DE" dirty="0" err="1"/>
              <a:t>social</a:t>
            </a:r>
            <a:r>
              <a:rPr lang="de-DE" dirty="0"/>
              <a:t> </a:t>
            </a:r>
            <a:r>
              <a:rPr lang="de-DE" dirty="0" err="1"/>
              <a:t>media</a:t>
            </a:r>
            <a:r>
              <a:rPr lang="de-DE" dirty="0"/>
              <a:t>, </a:t>
            </a:r>
            <a:r>
              <a:rPr lang="de-DE" dirty="0" err="1"/>
              <a:t>Millennials</a:t>
            </a:r>
            <a:r>
              <a:rPr lang="de-DE" dirty="0"/>
              <a:t> </a:t>
            </a:r>
            <a:r>
              <a:rPr lang="de-DE" dirty="0" err="1"/>
              <a:t>are</a:t>
            </a:r>
            <a:r>
              <a:rPr lang="de-DE" dirty="0"/>
              <a:t> </a:t>
            </a:r>
            <a:r>
              <a:rPr lang="de-DE" dirty="0" err="1"/>
              <a:t>most</a:t>
            </a:r>
            <a:r>
              <a:rPr lang="de-DE" dirty="0"/>
              <a:t> </a:t>
            </a:r>
            <a:r>
              <a:rPr lang="de-DE" dirty="0" err="1"/>
              <a:t>likely</a:t>
            </a:r>
            <a:r>
              <a:rPr lang="de-DE" dirty="0"/>
              <a:t> </a:t>
            </a:r>
            <a:r>
              <a:rPr lang="de-DE" dirty="0" err="1"/>
              <a:t>to</a:t>
            </a:r>
            <a:r>
              <a:rPr lang="de-DE" dirty="0"/>
              <a:t> </a:t>
            </a:r>
            <a:r>
              <a:rPr lang="de-DE" dirty="0" err="1"/>
              <a:t>say</a:t>
            </a:r>
            <a:r>
              <a:rPr lang="de-DE" dirty="0"/>
              <a:t> </a:t>
            </a:r>
            <a:r>
              <a:rPr lang="de-DE" dirty="0" err="1"/>
              <a:t>they</a:t>
            </a:r>
            <a:r>
              <a:rPr lang="de-DE" dirty="0"/>
              <a:t> </a:t>
            </a:r>
            <a:r>
              <a:rPr lang="de-DE" dirty="0" err="1"/>
              <a:t>feel</a:t>
            </a:r>
            <a:r>
              <a:rPr lang="de-DE" dirty="0"/>
              <a:t> </a:t>
            </a:r>
            <a:r>
              <a:rPr lang="de-DE" dirty="0" err="1"/>
              <a:t>pressure</a:t>
            </a:r>
            <a:r>
              <a:rPr lang="de-DE" dirty="0"/>
              <a:t> </a:t>
            </a:r>
            <a:r>
              <a:rPr lang="de-DE" dirty="0" err="1"/>
              <a:t>to</a:t>
            </a:r>
            <a:r>
              <a:rPr lang="de-DE" dirty="0"/>
              <a:t> “</a:t>
            </a:r>
            <a:r>
              <a:rPr lang="de-DE" dirty="0" err="1"/>
              <a:t>keep</a:t>
            </a:r>
            <a:r>
              <a:rPr lang="de-DE" dirty="0"/>
              <a:t> </a:t>
            </a:r>
            <a:r>
              <a:rPr lang="de-DE" dirty="0" err="1"/>
              <a:t>up</a:t>
            </a:r>
            <a:r>
              <a:rPr lang="de-DE" dirty="0"/>
              <a:t> </a:t>
            </a:r>
            <a:r>
              <a:rPr lang="de-DE" dirty="0" err="1"/>
              <a:t>with</a:t>
            </a:r>
            <a:r>
              <a:rPr lang="de-DE" dirty="0"/>
              <a:t> </a:t>
            </a:r>
            <a:r>
              <a:rPr lang="de-DE" dirty="0" err="1"/>
              <a:t>the</a:t>
            </a:r>
            <a:r>
              <a:rPr lang="de-DE" dirty="0"/>
              <a:t> </a:t>
            </a:r>
            <a:r>
              <a:rPr lang="de-DE" dirty="0" err="1"/>
              <a:t>Joneses</a:t>
            </a:r>
            <a:r>
              <a:rPr lang="de-DE" dirty="0"/>
              <a:t>.” </a:t>
            </a:r>
            <a:r>
              <a:rPr lang="de-DE" dirty="0" err="1"/>
              <a:t>This</a:t>
            </a:r>
            <a:r>
              <a:rPr lang="de-DE" dirty="0"/>
              <a:t> sense </a:t>
            </a:r>
            <a:r>
              <a:rPr lang="de-DE" dirty="0" err="1"/>
              <a:t>of</a:t>
            </a:r>
            <a:r>
              <a:rPr lang="de-DE" dirty="0"/>
              <a:t> </a:t>
            </a:r>
            <a:r>
              <a:rPr lang="de-DE" dirty="0" err="1"/>
              <a:t>competition</a:t>
            </a:r>
            <a:r>
              <a:rPr lang="de-DE" dirty="0"/>
              <a:t> </a:t>
            </a:r>
            <a:r>
              <a:rPr lang="de-DE" dirty="0" err="1"/>
              <a:t>manifests</a:t>
            </a:r>
            <a:r>
              <a:rPr lang="de-DE" dirty="0"/>
              <a:t> </a:t>
            </a:r>
            <a:r>
              <a:rPr lang="de-DE" dirty="0" err="1"/>
              <a:t>itself</a:t>
            </a:r>
            <a:r>
              <a:rPr lang="de-DE" dirty="0"/>
              <a:t> in </a:t>
            </a:r>
            <a:r>
              <a:rPr lang="de-DE" dirty="0" err="1"/>
              <a:t>their</a:t>
            </a:r>
            <a:r>
              <a:rPr lang="de-DE" dirty="0"/>
              <a:t> </a:t>
            </a:r>
            <a:r>
              <a:rPr lang="de-DE" dirty="0" err="1"/>
              <a:t>career</a:t>
            </a:r>
            <a:r>
              <a:rPr lang="de-DE" dirty="0"/>
              <a:t> </a:t>
            </a:r>
            <a:r>
              <a:rPr lang="de-DE" dirty="0" err="1"/>
              <a:t>decisions</a:t>
            </a:r>
            <a:r>
              <a:rPr lang="de-DE" dirty="0"/>
              <a:t> </a:t>
            </a:r>
            <a:r>
              <a:rPr lang="de-DE" dirty="0" err="1"/>
              <a:t>and</a:t>
            </a:r>
            <a:r>
              <a:rPr lang="de-DE" dirty="0"/>
              <a:t> personal </a:t>
            </a:r>
            <a:r>
              <a:rPr lang="de-DE" dirty="0" err="1"/>
              <a:t>behavior</a:t>
            </a:r>
            <a:r>
              <a:rPr lang="de-DE" dirty="0"/>
              <a:t>. (UBS)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Skeptical</a:t>
            </a:r>
            <a:r>
              <a:rPr lang="de-DE" dirty="0"/>
              <a:t> </a:t>
            </a:r>
            <a:r>
              <a:rPr lang="de-DE" dirty="0" err="1"/>
              <a:t>interventions</a:t>
            </a:r>
            <a:endParaRPr lang="de-DE" dirty="0"/>
          </a:p>
        </p:txBody>
      </p:sp>
      <p:sp>
        <p:nvSpPr>
          <p:cNvPr id="3" name="Inhaltsplatzhalter 2"/>
          <p:cNvSpPr>
            <a:spLocks noGrp="1"/>
          </p:cNvSpPr>
          <p:nvPr>
            <p:ph idx="1"/>
          </p:nvPr>
        </p:nvSpPr>
        <p:spPr/>
        <p:txBody>
          <a:bodyPr/>
          <a:lstStyle/>
          <a:p>
            <a:r>
              <a:rPr lang="de-DE" dirty="0"/>
              <a:t>More </a:t>
            </a:r>
            <a:r>
              <a:rPr lang="de-DE" dirty="0" err="1"/>
              <a:t>money</a:t>
            </a:r>
            <a:r>
              <a:rPr lang="de-DE" dirty="0"/>
              <a:t> </a:t>
            </a:r>
            <a:r>
              <a:rPr lang="de-DE" dirty="0" err="1"/>
              <a:t>than</a:t>
            </a:r>
            <a:r>
              <a:rPr lang="de-DE" dirty="0"/>
              <a:t> </a:t>
            </a:r>
            <a:r>
              <a:rPr lang="de-DE" dirty="0" err="1"/>
              <a:t>ever</a:t>
            </a:r>
            <a:r>
              <a:rPr lang="de-DE" dirty="0"/>
              <a:t> – in tax </a:t>
            </a:r>
            <a:r>
              <a:rPr lang="de-DE" dirty="0" err="1"/>
              <a:t>havens</a:t>
            </a:r>
            <a:endParaRPr lang="de-DE" dirty="0"/>
          </a:p>
          <a:p>
            <a:r>
              <a:rPr lang="de-DE" dirty="0" err="1"/>
              <a:t>Philanthropy</a:t>
            </a:r>
            <a:r>
              <a:rPr lang="de-DE" dirty="0"/>
              <a:t> </a:t>
            </a:r>
            <a:r>
              <a:rPr lang="de-DE" dirty="0" err="1"/>
              <a:t>and</a:t>
            </a:r>
            <a:r>
              <a:rPr lang="de-DE" dirty="0"/>
              <a:t> CSR vs. </a:t>
            </a:r>
            <a:r>
              <a:rPr lang="de-DE" dirty="0" err="1"/>
              <a:t>Government</a:t>
            </a:r>
            <a:r>
              <a:rPr lang="de-DE" dirty="0"/>
              <a:t> </a:t>
            </a:r>
            <a:r>
              <a:rPr lang="de-DE" dirty="0" err="1"/>
              <a:t>and</a:t>
            </a:r>
            <a:r>
              <a:rPr lang="de-DE" dirty="0"/>
              <a:t> </a:t>
            </a:r>
            <a:r>
              <a:rPr lang="de-DE" dirty="0" err="1"/>
              <a:t>democracy</a:t>
            </a:r>
            <a:endParaRPr lang="de-DE" dirty="0"/>
          </a:p>
          <a:p>
            <a:r>
              <a:rPr lang="de-DE" dirty="0"/>
              <a:t>Free-</a:t>
            </a:r>
            <a:r>
              <a:rPr lang="de-DE" dirty="0" err="1"/>
              <a:t>Riding</a:t>
            </a:r>
            <a:r>
              <a:rPr lang="de-DE" dirty="0"/>
              <a:t> </a:t>
            </a:r>
            <a:r>
              <a:rPr lang="de-DE" dirty="0" err="1"/>
              <a:t>and</a:t>
            </a:r>
            <a:r>
              <a:rPr lang="de-DE" dirty="0"/>
              <a:t> </a:t>
            </a:r>
            <a:r>
              <a:rPr lang="de-DE" dirty="0" err="1"/>
              <a:t>the</a:t>
            </a:r>
            <a:r>
              <a:rPr lang="de-DE" dirty="0"/>
              <a:t> Common-</a:t>
            </a:r>
            <a:r>
              <a:rPr lang="de-DE" dirty="0" err="1"/>
              <a:t>Wealth</a:t>
            </a:r>
            <a:endParaRPr lang="de-DE" dirty="0"/>
          </a:p>
          <a:p>
            <a:r>
              <a:rPr lang="de-DE" dirty="0"/>
              <a:t>„</a:t>
            </a:r>
            <a:r>
              <a:rPr lang="de-DE" dirty="0" err="1"/>
              <a:t>Spaceship</a:t>
            </a:r>
            <a:r>
              <a:rPr lang="de-DE" dirty="0"/>
              <a:t>“ and Prison </a:t>
            </a:r>
            <a:r>
              <a:rPr lang="de-DE" dirty="0" err="1"/>
              <a:t>of</a:t>
            </a:r>
            <a:r>
              <a:rPr lang="de-DE" dirty="0"/>
              <a:t> </a:t>
            </a:r>
            <a:r>
              <a:rPr lang="de-DE" dirty="0" err="1"/>
              <a:t>the</a:t>
            </a:r>
            <a:r>
              <a:rPr lang="de-DE" dirty="0"/>
              <a:t> </a:t>
            </a:r>
            <a:r>
              <a:rPr lang="de-DE" dirty="0" err="1"/>
              <a:t>Wealthy</a:t>
            </a:r>
            <a:endParaRPr lang="de-DE" dirty="0"/>
          </a:p>
          <a:p>
            <a:r>
              <a:rPr lang="de-DE" dirty="0" err="1"/>
              <a:t>Wealth</a:t>
            </a:r>
            <a:r>
              <a:rPr lang="de-DE" dirty="0"/>
              <a:t> </a:t>
            </a:r>
            <a:r>
              <a:rPr lang="de-DE" dirty="0" err="1"/>
              <a:t>and</a:t>
            </a:r>
            <a:r>
              <a:rPr lang="de-DE" dirty="0"/>
              <a:t> </a:t>
            </a:r>
            <a:r>
              <a:rPr lang="de-DE" dirty="0" err="1"/>
              <a:t>political</a:t>
            </a:r>
            <a:r>
              <a:rPr lang="de-DE" dirty="0"/>
              <a:t> power</a:t>
            </a:r>
          </a:p>
          <a:p>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a:t>Lobbyism</a:t>
            </a:r>
            <a:r>
              <a:rPr lang="de-DE" dirty="0"/>
              <a:t> at </a:t>
            </a:r>
            <a:r>
              <a:rPr lang="de-DE" dirty="0" err="1"/>
              <a:t>work</a:t>
            </a:r>
            <a:r>
              <a:rPr lang="de-DE" dirty="0"/>
              <a:t> (1)</a:t>
            </a:r>
          </a:p>
        </p:txBody>
      </p:sp>
      <p:pic>
        <p:nvPicPr>
          <p:cNvPr id="1026" name="Picture 2" descr="C:\Users\Joerg\Desktop\13240000_10154220278109421_2600623889508908702_n.jpg"/>
          <p:cNvPicPr>
            <a:picLocks noGrp="1" noChangeAspect="1" noChangeArrowheads="1"/>
          </p:cNvPicPr>
          <p:nvPr>
            <p:ph idx="1"/>
          </p:nvPr>
        </p:nvPicPr>
        <p:blipFill>
          <a:blip r:embed="rId2" cstate="print"/>
          <a:srcRect/>
          <a:stretch>
            <a:fillRect/>
          </a:stretch>
        </p:blipFill>
        <p:spPr bwMode="auto">
          <a:xfrm>
            <a:off x="0" y="2362994"/>
            <a:ext cx="9144000" cy="449500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normAutofit/>
          </a:bodyPr>
          <a:lstStyle/>
          <a:p>
            <a:r>
              <a:rPr lang="de-DE" sz="3600" dirty="0"/>
              <a:t>Lobbyismus at </a:t>
            </a:r>
            <a:r>
              <a:rPr lang="de-DE" sz="3600" dirty="0" err="1"/>
              <a:t>work</a:t>
            </a:r>
            <a:r>
              <a:rPr lang="de-DE" sz="3600" dirty="0"/>
              <a:t> (2)</a:t>
            </a:r>
          </a:p>
        </p:txBody>
      </p:sp>
      <p:sp>
        <p:nvSpPr>
          <p:cNvPr id="14" name="Textplatzhalter 13"/>
          <p:cNvSpPr>
            <a:spLocks noGrp="1"/>
          </p:cNvSpPr>
          <p:nvPr>
            <p:ph type="body" idx="1"/>
          </p:nvPr>
        </p:nvSpPr>
        <p:spPr>
          <a:xfrm>
            <a:off x="0" y="1268760"/>
            <a:ext cx="4497388" cy="639762"/>
          </a:xfrm>
        </p:spPr>
        <p:txBody>
          <a:bodyPr>
            <a:normAutofit fontScale="92500" lnSpcReduction="20000"/>
          </a:bodyPr>
          <a:lstStyle/>
          <a:p>
            <a:r>
              <a:rPr lang="de-DE" dirty="0"/>
              <a:t>Piketty/ Supreme Court </a:t>
            </a:r>
            <a:r>
              <a:rPr lang="de-DE" dirty="0" err="1"/>
              <a:t>verdict</a:t>
            </a:r>
            <a:r>
              <a:rPr lang="de-DE" dirty="0"/>
              <a:t> 2013/14</a:t>
            </a:r>
          </a:p>
        </p:txBody>
      </p:sp>
      <p:pic>
        <p:nvPicPr>
          <p:cNvPr id="1026" name="Picture 2"/>
          <p:cNvPicPr>
            <a:picLocks noGrp="1" noChangeAspect="1" noChangeArrowheads="1"/>
          </p:cNvPicPr>
          <p:nvPr>
            <p:ph sz="half" idx="2"/>
          </p:nvPr>
        </p:nvPicPr>
        <p:blipFill>
          <a:blip r:embed="rId2" cstate="print"/>
          <a:stretch>
            <a:fillRect/>
          </a:stretch>
        </p:blipFill>
        <p:spPr bwMode="auto">
          <a:xfrm>
            <a:off x="0" y="1916833"/>
            <a:ext cx="4497388" cy="3845726"/>
          </a:xfrm>
          <a:prstGeom prst="rect">
            <a:avLst/>
          </a:prstGeom>
          <a:noFill/>
          <a:ln w="9525">
            <a:noFill/>
            <a:miter lim="800000"/>
            <a:headEnd/>
            <a:tailEnd/>
          </a:ln>
        </p:spPr>
      </p:pic>
      <p:sp>
        <p:nvSpPr>
          <p:cNvPr id="15" name="Textplatzhalter 14"/>
          <p:cNvSpPr>
            <a:spLocks noGrp="1"/>
          </p:cNvSpPr>
          <p:nvPr>
            <p:ph type="body" sz="quarter" idx="3"/>
          </p:nvPr>
        </p:nvSpPr>
        <p:spPr>
          <a:xfrm>
            <a:off x="4645025" y="1268760"/>
            <a:ext cx="4498975" cy="639762"/>
          </a:xfrm>
        </p:spPr>
        <p:txBody>
          <a:bodyPr>
            <a:normAutofit fontScale="92500" lnSpcReduction="20000"/>
          </a:bodyPr>
          <a:lstStyle/>
          <a:p>
            <a:pPr algn="r"/>
            <a:r>
              <a:rPr lang="de-DE" dirty="0"/>
              <a:t>Status </a:t>
            </a:r>
            <a:r>
              <a:rPr lang="de-DE" dirty="0" err="1"/>
              <a:t>second</a:t>
            </a:r>
            <a:r>
              <a:rPr lang="de-DE" dirty="0"/>
              <a:t> half </a:t>
            </a:r>
            <a:r>
              <a:rPr lang="de-DE" dirty="0" err="1"/>
              <a:t>of</a:t>
            </a:r>
            <a:r>
              <a:rPr lang="de-DE" dirty="0"/>
              <a:t> 2015</a:t>
            </a:r>
          </a:p>
        </p:txBody>
      </p:sp>
      <p:pic>
        <p:nvPicPr>
          <p:cNvPr id="1027" name="Picture 3"/>
          <p:cNvPicPr>
            <a:picLocks noGrp="1" noChangeAspect="1" noChangeArrowheads="1"/>
          </p:cNvPicPr>
          <p:nvPr>
            <p:ph sz="quarter" idx="4"/>
          </p:nvPr>
        </p:nvPicPr>
        <p:blipFill>
          <a:blip r:embed="rId3" cstate="print"/>
          <a:stretch>
            <a:fillRect/>
          </a:stretch>
        </p:blipFill>
        <p:spPr bwMode="auto">
          <a:xfrm>
            <a:off x="5033280" y="1844824"/>
            <a:ext cx="4110720" cy="4281339"/>
          </a:xfrm>
          <a:prstGeom prst="rect">
            <a:avLst/>
          </a:prstGeom>
          <a:noFill/>
          <a:ln w="9525">
            <a:noFill/>
            <a:miter lim="800000"/>
            <a:headEnd/>
            <a:tailEnd/>
          </a:ln>
        </p:spPr>
      </p:pic>
      <p:sp>
        <p:nvSpPr>
          <p:cNvPr id="7" name="Textfeld 6"/>
          <p:cNvSpPr txBox="1"/>
          <p:nvPr/>
        </p:nvSpPr>
        <p:spPr>
          <a:xfrm>
            <a:off x="0" y="6525344"/>
            <a:ext cx="8676456" cy="276999"/>
          </a:xfrm>
          <a:prstGeom prst="rect">
            <a:avLst/>
          </a:prstGeom>
          <a:noFill/>
        </p:spPr>
        <p:txBody>
          <a:bodyPr wrap="square" rtlCol="0">
            <a:spAutoFit/>
          </a:bodyPr>
          <a:lstStyle/>
          <a:p>
            <a:r>
              <a:rPr lang="de-DE" sz="1200" dirty="0"/>
              <a:t>Alexander Leipold Ergebnisse einer Diskursnetzwerkanalyse zur Debatte um die Reform der Erbschaftsteuer in Deutschland, 2013-2016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normAutofit fontScale="90000"/>
          </a:bodyPr>
          <a:lstStyle/>
          <a:p>
            <a:r>
              <a:rPr lang="de-DE" dirty="0" err="1"/>
              <a:t>Inheritance</a:t>
            </a:r>
            <a:r>
              <a:rPr lang="de-DE" dirty="0"/>
              <a:t> Tax-Reform: </a:t>
            </a:r>
            <a:br>
              <a:rPr lang="de-DE" dirty="0"/>
            </a:br>
            <a:r>
              <a:rPr lang="de-DE" dirty="0" err="1"/>
              <a:t>Whom</a:t>
            </a:r>
            <a:r>
              <a:rPr lang="de-DE" dirty="0"/>
              <a:t> </a:t>
            </a:r>
            <a:r>
              <a:rPr lang="de-DE" dirty="0" err="1"/>
              <a:t>does</a:t>
            </a:r>
            <a:r>
              <a:rPr lang="de-DE" dirty="0"/>
              <a:t> </a:t>
            </a:r>
            <a:r>
              <a:rPr lang="de-DE" dirty="0" err="1"/>
              <a:t>the</a:t>
            </a:r>
            <a:r>
              <a:rPr lang="de-DE" dirty="0"/>
              <a:t> FAZ </a:t>
            </a:r>
            <a:r>
              <a:rPr lang="de-DE" dirty="0" err="1"/>
              <a:t>quote</a:t>
            </a:r>
            <a:r>
              <a:rPr lang="de-DE" dirty="0"/>
              <a:t>?</a:t>
            </a:r>
          </a:p>
        </p:txBody>
      </p:sp>
      <p:sp>
        <p:nvSpPr>
          <p:cNvPr id="8" name="Inhaltsplatzhalter 7"/>
          <p:cNvSpPr>
            <a:spLocks noGrp="1"/>
          </p:cNvSpPr>
          <p:nvPr>
            <p:ph idx="1"/>
          </p:nvPr>
        </p:nvSpPr>
        <p:spPr/>
        <p:txBody>
          <a:bodyPr/>
          <a:lstStyle/>
          <a:p>
            <a:endParaRPr lang="de-DE"/>
          </a:p>
        </p:txBody>
      </p:sp>
      <p:graphicFrame>
        <p:nvGraphicFramePr>
          <p:cNvPr id="9" name="Diagramm 8">
            <a:extLst>
              <a:ext uri="{FF2B5EF4-FFF2-40B4-BE49-F238E27FC236}">
                <a16:creationId xmlns:a16="http://schemas.microsoft.com/office/drawing/2014/main" id="{DDD6085D-9F0C-4ED3-A8D2-6AF6D8081CEE}"/>
              </a:ext>
            </a:extLst>
          </p:cNvPr>
          <p:cNvGraphicFramePr/>
          <p:nvPr>
            <p:extLst>
              <p:ext uri="{D42A27DB-BD31-4B8C-83A1-F6EECF244321}">
                <p14:modId xmlns:p14="http://schemas.microsoft.com/office/powerpoint/2010/main" val="424082860"/>
              </p:ext>
            </p:extLst>
          </p:nvPr>
        </p:nvGraphicFramePr>
        <p:xfrm>
          <a:off x="0" y="1629000"/>
          <a:ext cx="9144000" cy="467972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feld 1">
            <a:extLst>
              <a:ext uri="{FF2B5EF4-FFF2-40B4-BE49-F238E27FC236}">
                <a16:creationId xmlns:a16="http://schemas.microsoft.com/office/drawing/2014/main" id="{06872940-D882-48BF-A847-8059512BB543}"/>
              </a:ext>
            </a:extLst>
          </p:cNvPr>
          <p:cNvSpPr txBox="1"/>
          <p:nvPr/>
        </p:nvSpPr>
        <p:spPr>
          <a:xfrm>
            <a:off x="457200" y="6453336"/>
            <a:ext cx="3106688" cy="369332"/>
          </a:xfrm>
          <a:prstGeom prst="rect">
            <a:avLst/>
          </a:prstGeom>
          <a:noFill/>
        </p:spPr>
        <p:txBody>
          <a:bodyPr wrap="square" rtlCol="0">
            <a:spAutoFit/>
          </a:bodyPr>
          <a:lstStyle/>
          <a:p>
            <a:r>
              <a:rPr lang="de-DE" dirty="0"/>
              <a:t>Quelle: Alexander Leipold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Skeptical</a:t>
            </a:r>
            <a:r>
              <a:rPr lang="de-DE" dirty="0"/>
              <a:t> </a:t>
            </a:r>
            <a:r>
              <a:rPr lang="de-DE" dirty="0" err="1"/>
              <a:t>Resume</a:t>
            </a:r>
            <a:endParaRPr lang="de-DE" dirty="0"/>
          </a:p>
        </p:txBody>
      </p:sp>
      <p:sp>
        <p:nvSpPr>
          <p:cNvPr id="3" name="Inhaltsplatzhalter 2"/>
          <p:cNvSpPr>
            <a:spLocks noGrp="1"/>
          </p:cNvSpPr>
          <p:nvPr>
            <p:ph idx="1"/>
          </p:nvPr>
        </p:nvSpPr>
        <p:spPr/>
        <p:txBody>
          <a:bodyPr/>
          <a:lstStyle/>
          <a:p>
            <a:pPr>
              <a:buNone/>
            </a:pPr>
            <a:r>
              <a:rPr lang="en-US" dirty="0"/>
              <a:t>	Around 2000 a survey in the USA found that with existing legislation UHNWIs handed out 16% to Charities, </a:t>
            </a:r>
            <a:r>
              <a:rPr lang="en-US" b="1" dirty="0"/>
              <a:t>47% to heirs</a:t>
            </a:r>
            <a:r>
              <a:rPr lang="en-US" dirty="0"/>
              <a:t>, 37% to the state. </a:t>
            </a:r>
          </a:p>
          <a:p>
            <a:pPr>
              <a:buNone/>
            </a:pPr>
            <a:r>
              <a:rPr lang="en-US" dirty="0"/>
              <a:t>	</a:t>
            </a:r>
            <a:r>
              <a:rPr lang="en-GB" dirty="0"/>
              <a:t>Could they do as they like, they would give 26% to Charities, </a:t>
            </a:r>
            <a:r>
              <a:rPr lang="en-GB" b="1" dirty="0"/>
              <a:t>64% to heirs </a:t>
            </a:r>
            <a:r>
              <a:rPr lang="en-GB" dirty="0"/>
              <a:t>and only 9% to the state.</a:t>
            </a:r>
          </a:p>
          <a:p>
            <a:pPr>
              <a:buNone/>
            </a:pPr>
            <a:r>
              <a:rPr lang="en-GB" sz="2000" dirty="0"/>
              <a:t>(</a:t>
            </a:r>
            <a:r>
              <a:rPr lang="en-GB" sz="2000" dirty="0" err="1"/>
              <a:t>Shervish</a:t>
            </a:r>
            <a:r>
              <a:rPr lang="en-GB" sz="2000" dirty="0"/>
              <a:t>/Boston College survey among 112 US-UHNWIs, in Collins/Gates)</a:t>
            </a:r>
            <a:endParaRPr lang="de-DE"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6428DF-2CA1-494A-A4F9-00A39F0AA6FC}"/>
              </a:ext>
            </a:extLst>
          </p:cNvPr>
          <p:cNvSpPr>
            <a:spLocks noGrp="1"/>
          </p:cNvSpPr>
          <p:nvPr>
            <p:ph type="title"/>
          </p:nvPr>
        </p:nvSpPr>
        <p:spPr/>
        <p:txBody>
          <a:bodyPr/>
          <a:lstStyle/>
          <a:p>
            <a:r>
              <a:rPr lang="de-DE" dirty="0" err="1"/>
              <a:t>Historic</a:t>
            </a:r>
            <a:r>
              <a:rPr lang="de-DE" dirty="0"/>
              <a:t> </a:t>
            </a:r>
            <a:r>
              <a:rPr lang="de-DE" dirty="0" err="1"/>
              <a:t>background</a:t>
            </a:r>
            <a:r>
              <a:rPr lang="de-DE" dirty="0"/>
              <a:t> </a:t>
            </a:r>
            <a:r>
              <a:rPr lang="de-DE" dirty="0" err="1"/>
              <a:t>of</a:t>
            </a:r>
            <a:r>
              <a:rPr lang="de-DE" dirty="0"/>
              <a:t> CST</a:t>
            </a:r>
          </a:p>
        </p:txBody>
      </p:sp>
      <p:sp>
        <p:nvSpPr>
          <p:cNvPr id="3" name="Inhaltsplatzhalter 2">
            <a:extLst>
              <a:ext uri="{FF2B5EF4-FFF2-40B4-BE49-F238E27FC236}">
                <a16:creationId xmlns:a16="http://schemas.microsoft.com/office/drawing/2014/main" id="{518CF050-A9E2-477F-8008-45E40D7873C5}"/>
              </a:ext>
            </a:extLst>
          </p:cNvPr>
          <p:cNvSpPr>
            <a:spLocks noGrp="1"/>
          </p:cNvSpPr>
          <p:nvPr>
            <p:ph idx="1"/>
          </p:nvPr>
        </p:nvSpPr>
        <p:spPr/>
        <p:txBody>
          <a:bodyPr/>
          <a:lstStyle/>
          <a:p>
            <a:r>
              <a:rPr lang="de-DE" dirty="0" err="1"/>
              <a:t>Starting</a:t>
            </a:r>
            <a:r>
              <a:rPr lang="de-DE" dirty="0"/>
              <a:t> Mid-19th Century, at a time </a:t>
            </a:r>
            <a:r>
              <a:rPr lang="de-DE" dirty="0" err="1"/>
              <a:t>of</a:t>
            </a:r>
            <a:r>
              <a:rPr lang="de-DE" dirty="0"/>
              <a:t> </a:t>
            </a:r>
            <a:r>
              <a:rPr lang="de-DE" dirty="0" err="1"/>
              <a:t>hightened</a:t>
            </a:r>
            <a:r>
              <a:rPr lang="de-DE" dirty="0"/>
              <a:t> </a:t>
            </a:r>
            <a:r>
              <a:rPr lang="de-DE" dirty="0" err="1"/>
              <a:t>tension</a:t>
            </a:r>
            <a:r>
              <a:rPr lang="de-DE" dirty="0"/>
              <a:t> </a:t>
            </a:r>
            <a:r>
              <a:rPr lang="de-DE" dirty="0" err="1"/>
              <a:t>between</a:t>
            </a:r>
            <a:r>
              <a:rPr lang="de-DE" dirty="0"/>
              <a:t> „Capital and Labour“</a:t>
            </a:r>
          </a:p>
          <a:p>
            <a:r>
              <a:rPr lang="de-DE" dirty="0"/>
              <a:t>Method: See – Judge – Act</a:t>
            </a:r>
          </a:p>
          <a:p>
            <a:r>
              <a:rPr lang="de-DE" dirty="0" err="1"/>
              <a:t>Historic</a:t>
            </a:r>
            <a:r>
              <a:rPr lang="de-DE" dirty="0"/>
              <a:t> </a:t>
            </a:r>
            <a:r>
              <a:rPr lang="de-DE" dirty="0" err="1"/>
              <a:t>implementation</a:t>
            </a:r>
            <a:r>
              <a:rPr lang="de-DE" dirty="0"/>
              <a:t>: Germany and Austria</a:t>
            </a:r>
          </a:p>
        </p:txBody>
      </p:sp>
    </p:spTree>
    <p:extLst>
      <p:ext uri="{BB962C8B-B14F-4D97-AF65-F5344CB8AC3E}">
        <p14:creationId xmlns:p14="http://schemas.microsoft.com/office/powerpoint/2010/main" val="1489085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dirty="0"/>
              <a:t>Income </a:t>
            </a:r>
            <a:r>
              <a:rPr lang="de-DE" dirty="0" err="1"/>
              <a:t>distribution</a:t>
            </a:r>
            <a:r>
              <a:rPr lang="de-DE" dirty="0"/>
              <a:t> Germany</a:t>
            </a:r>
          </a:p>
        </p:txBody>
      </p:sp>
      <p:sp>
        <p:nvSpPr>
          <p:cNvPr id="7" name="Textplatzhalter 6"/>
          <p:cNvSpPr>
            <a:spLocks noGrp="1"/>
          </p:cNvSpPr>
          <p:nvPr>
            <p:ph type="body" idx="1"/>
          </p:nvPr>
        </p:nvSpPr>
        <p:spPr/>
        <p:txBody>
          <a:bodyPr>
            <a:normAutofit fontScale="92500" lnSpcReduction="20000"/>
          </a:bodyPr>
          <a:lstStyle/>
          <a:p>
            <a:r>
              <a:rPr lang="de-DE" dirty="0" err="1"/>
              <a:t>Catholic</a:t>
            </a:r>
            <a:r>
              <a:rPr lang="de-DE" dirty="0"/>
              <a:t> </a:t>
            </a:r>
            <a:r>
              <a:rPr lang="de-DE" dirty="0" err="1"/>
              <a:t>Social</a:t>
            </a:r>
            <a:r>
              <a:rPr lang="de-DE" dirty="0"/>
              <a:t> Teaching –</a:t>
            </a:r>
            <a:r>
              <a:rPr lang="de-DE" dirty="0" err="1"/>
              <a:t>Ordoliberalism</a:t>
            </a:r>
            <a:r>
              <a:rPr lang="de-DE" dirty="0"/>
              <a:t> (ca. </a:t>
            </a:r>
            <a:r>
              <a:rPr lang="de-DE" dirty="0" err="1"/>
              <a:t>until</a:t>
            </a:r>
            <a:r>
              <a:rPr lang="de-DE" dirty="0"/>
              <a:t> 1989)</a:t>
            </a:r>
          </a:p>
        </p:txBody>
      </p:sp>
      <p:sp>
        <p:nvSpPr>
          <p:cNvPr id="9" name="Textplatzhalter 8"/>
          <p:cNvSpPr>
            <a:spLocks noGrp="1"/>
          </p:cNvSpPr>
          <p:nvPr>
            <p:ph type="body" sz="quarter" idx="3"/>
          </p:nvPr>
        </p:nvSpPr>
        <p:spPr/>
        <p:txBody>
          <a:bodyPr/>
          <a:lstStyle/>
          <a:p>
            <a:r>
              <a:rPr lang="de-DE" dirty="0"/>
              <a:t>Neoliberalism (1989 </a:t>
            </a:r>
            <a:r>
              <a:rPr lang="de-DE" dirty="0" err="1"/>
              <a:t>onwards</a:t>
            </a:r>
            <a:r>
              <a:rPr lang="de-DE" dirty="0"/>
              <a:t>)</a:t>
            </a:r>
          </a:p>
        </p:txBody>
      </p:sp>
      <p:pic>
        <p:nvPicPr>
          <p:cNvPr id="11" name="Picture 8" descr="C:\Users\Joerg\Desktop\Ei.png"/>
          <p:cNvPicPr>
            <a:picLocks noGrp="1" noChangeAspect="1" noChangeArrowheads="1"/>
          </p:cNvPicPr>
          <p:nvPr>
            <p:ph sz="quarter" idx="4"/>
          </p:nvPr>
        </p:nvPicPr>
        <p:blipFill>
          <a:blip r:embed="rId2" cstate="print"/>
          <a:srcRect/>
          <a:stretch>
            <a:fillRect/>
          </a:stretch>
        </p:blipFill>
        <p:spPr bwMode="auto">
          <a:xfrm>
            <a:off x="5292080" y="2420888"/>
            <a:ext cx="2373957" cy="3672407"/>
          </a:xfrm>
          <a:prstGeom prst="rect">
            <a:avLst/>
          </a:prstGeom>
          <a:noFill/>
        </p:spPr>
      </p:pic>
      <p:pic>
        <p:nvPicPr>
          <p:cNvPr id="2050" name="Picture 2" descr="C:\Users\alt\Desktop\Onion_on_White-compressed.jpg"/>
          <p:cNvPicPr>
            <a:picLocks noGrp="1" noChangeAspect="1" noChangeArrowheads="1"/>
          </p:cNvPicPr>
          <p:nvPr>
            <p:ph sz="half" idx="2"/>
          </p:nvPr>
        </p:nvPicPr>
        <p:blipFill>
          <a:blip r:embed="rId3" cstate="print"/>
          <a:srcRect/>
          <a:stretch>
            <a:fillRect/>
          </a:stretch>
        </p:blipFill>
        <p:spPr bwMode="auto">
          <a:xfrm>
            <a:off x="501650" y="2174875"/>
            <a:ext cx="3951288" cy="395128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800" dirty="0"/>
              <a:t>The „Bolte </a:t>
            </a:r>
            <a:r>
              <a:rPr lang="de-DE" sz="2800" dirty="0" err="1"/>
              <a:t>Onion</a:t>
            </a:r>
            <a:r>
              <a:rPr lang="de-DE" sz="2800" dirty="0"/>
              <a:t>“, i.e. </a:t>
            </a:r>
            <a:r>
              <a:rPr lang="de-DE" sz="2800" dirty="0" err="1"/>
              <a:t>income</a:t>
            </a:r>
            <a:r>
              <a:rPr lang="de-DE" sz="2800" dirty="0"/>
              <a:t> </a:t>
            </a:r>
            <a:r>
              <a:rPr lang="de-DE" sz="2800" dirty="0" err="1"/>
              <a:t>distribution</a:t>
            </a:r>
            <a:r>
              <a:rPr lang="de-DE" sz="2800" dirty="0"/>
              <a:t> </a:t>
            </a:r>
            <a:r>
              <a:rPr lang="de-DE" sz="2800" dirty="0" err="1"/>
              <a:t>up</a:t>
            </a:r>
            <a:r>
              <a:rPr lang="de-DE" sz="2800" dirty="0"/>
              <a:t> </a:t>
            </a:r>
            <a:r>
              <a:rPr lang="de-DE" sz="2800" dirty="0" err="1"/>
              <a:t>to</a:t>
            </a:r>
            <a:r>
              <a:rPr lang="de-DE" sz="2800" dirty="0"/>
              <a:t> 1989 and </a:t>
            </a:r>
            <a:r>
              <a:rPr lang="de-DE" sz="2800" dirty="0" err="1"/>
              <a:t>the</a:t>
            </a:r>
            <a:r>
              <a:rPr lang="de-DE" sz="2800" dirty="0"/>
              <a:t> </a:t>
            </a:r>
            <a:r>
              <a:rPr lang="de-DE" sz="2800" dirty="0" err="1"/>
              <a:t>thinning</a:t>
            </a:r>
            <a:r>
              <a:rPr lang="de-DE" sz="2800" dirty="0"/>
              <a:t> </a:t>
            </a:r>
            <a:r>
              <a:rPr lang="de-DE" sz="2800" dirty="0" err="1"/>
              <a:t>of</a:t>
            </a:r>
            <a:r>
              <a:rPr lang="de-DE" sz="2800" dirty="0"/>
              <a:t> German </a:t>
            </a:r>
            <a:r>
              <a:rPr lang="de-DE" sz="2800" dirty="0" err="1"/>
              <a:t>middle</a:t>
            </a:r>
            <a:r>
              <a:rPr lang="de-DE" sz="2800" dirty="0"/>
              <a:t> </a:t>
            </a:r>
            <a:r>
              <a:rPr lang="de-DE" sz="2800" dirty="0" err="1"/>
              <a:t>class</a:t>
            </a:r>
            <a:r>
              <a:rPr lang="de-DE" sz="2800" dirty="0"/>
              <a:t> </a:t>
            </a:r>
            <a:r>
              <a:rPr lang="de-DE" sz="2800" dirty="0" err="1"/>
              <a:t>since</a:t>
            </a:r>
            <a:r>
              <a:rPr lang="de-DE" sz="2800" dirty="0"/>
              <a:t> 1989</a:t>
            </a:r>
          </a:p>
        </p:txBody>
      </p:sp>
      <p:sp>
        <p:nvSpPr>
          <p:cNvPr id="3" name="Inhaltsplatzhalter 2">
            <a:extLst>
              <a:ext uri="{FF2B5EF4-FFF2-40B4-BE49-F238E27FC236}">
                <a16:creationId xmlns:a16="http://schemas.microsoft.com/office/drawing/2014/main" id="{A9C9078B-3D96-4F01-B925-E9016098F23E}"/>
              </a:ext>
            </a:extLst>
          </p:cNvPr>
          <p:cNvSpPr>
            <a:spLocks noGrp="1"/>
          </p:cNvSpPr>
          <p:nvPr>
            <p:ph sz="half" idx="1"/>
          </p:nvPr>
        </p:nvSpPr>
        <p:spPr/>
        <p:txBody>
          <a:bodyPr/>
          <a:lstStyle/>
          <a:p>
            <a:endParaRPr lang="de-DE" dirty="0"/>
          </a:p>
        </p:txBody>
      </p:sp>
      <p:pic>
        <p:nvPicPr>
          <p:cNvPr id="1026" name="Picture 2" descr="C:\Users\Joerg\Desktop\Bolte-Zwiebel_2.jpg"/>
          <p:cNvPicPr>
            <a:picLocks noGrp="1" noChangeAspect="1" noChangeArrowheads="1"/>
          </p:cNvPicPr>
          <p:nvPr>
            <p:ph sz="half" idx="2"/>
          </p:nvPr>
        </p:nvPicPr>
        <p:blipFill>
          <a:blip r:embed="rId2" cstate="print"/>
          <a:stretch>
            <a:fillRect/>
          </a:stretch>
        </p:blipFill>
        <p:spPr bwMode="auto">
          <a:xfrm>
            <a:off x="323528" y="1600200"/>
            <a:ext cx="4038600" cy="4525963"/>
          </a:xfrm>
          <a:prstGeom prst="rect">
            <a:avLst/>
          </a:prstGeom>
          <a:noFill/>
        </p:spPr>
      </p:pic>
      <p:graphicFrame>
        <p:nvGraphicFramePr>
          <p:cNvPr id="7" name="Inhaltsplatzhalter 5">
            <a:extLst>
              <a:ext uri="{FF2B5EF4-FFF2-40B4-BE49-F238E27FC236}">
                <a16:creationId xmlns:a16="http://schemas.microsoft.com/office/drawing/2014/main" id="{0AB429B5-A561-493A-9C59-DD48292C65ED}"/>
              </a:ext>
            </a:extLst>
          </p:cNvPr>
          <p:cNvGraphicFramePr>
            <a:graphicFrameLocks/>
          </p:cNvGraphicFramePr>
          <p:nvPr>
            <p:extLst>
              <p:ext uri="{D42A27DB-BD31-4B8C-83A1-F6EECF244321}">
                <p14:modId xmlns:p14="http://schemas.microsoft.com/office/powerpoint/2010/main" val="2123217554"/>
              </p:ext>
            </p:extLst>
          </p:nvPr>
        </p:nvGraphicFramePr>
        <p:xfrm>
          <a:off x="4648200" y="1417638"/>
          <a:ext cx="4038600" cy="489168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54E042-3282-416D-AFEB-9895F2846F45}"/>
              </a:ext>
            </a:extLst>
          </p:cNvPr>
          <p:cNvSpPr>
            <a:spLocks noGrp="1"/>
          </p:cNvSpPr>
          <p:nvPr>
            <p:ph type="title"/>
          </p:nvPr>
        </p:nvSpPr>
        <p:spPr/>
        <p:txBody>
          <a:bodyPr/>
          <a:lstStyle/>
          <a:p>
            <a:r>
              <a:rPr lang="de-DE" dirty="0" err="1"/>
              <a:t>How</a:t>
            </a:r>
            <a:r>
              <a:rPr lang="de-DE" dirty="0"/>
              <a:t> CST </a:t>
            </a:r>
            <a:r>
              <a:rPr lang="de-DE" dirty="0" err="1"/>
              <a:t>operates</a:t>
            </a:r>
            <a:endParaRPr lang="de-DE" dirty="0"/>
          </a:p>
        </p:txBody>
      </p:sp>
      <p:graphicFrame>
        <p:nvGraphicFramePr>
          <p:cNvPr id="4" name="Inhaltsplatzhalter 3">
            <a:extLst>
              <a:ext uri="{FF2B5EF4-FFF2-40B4-BE49-F238E27FC236}">
                <a16:creationId xmlns:a16="http://schemas.microsoft.com/office/drawing/2014/main" id="{13F34F0E-07CD-4692-BF45-5A160A28580F}"/>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1964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006C6-5F3D-4AC8-BA0E-BF271DDE2EBB}"/>
              </a:ext>
            </a:extLst>
          </p:cNvPr>
          <p:cNvSpPr>
            <a:spLocks noGrp="1"/>
          </p:cNvSpPr>
          <p:nvPr>
            <p:ph type="title"/>
          </p:nvPr>
        </p:nvSpPr>
        <p:spPr/>
        <p:txBody>
          <a:bodyPr/>
          <a:lstStyle/>
          <a:p>
            <a:r>
              <a:rPr lang="de-DE" dirty="0"/>
              <a:t>Church and Taxation???</a:t>
            </a:r>
          </a:p>
        </p:txBody>
      </p:sp>
      <p:pic>
        <p:nvPicPr>
          <p:cNvPr id="5" name="Inhaltsplatzhalter 4">
            <a:extLst>
              <a:ext uri="{FF2B5EF4-FFF2-40B4-BE49-F238E27FC236}">
                <a16:creationId xmlns:a16="http://schemas.microsoft.com/office/drawing/2014/main" id="{A907C9EA-B0EF-408F-A4AF-306C163215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469" y="1981396"/>
            <a:ext cx="7963882" cy="4876604"/>
          </a:xfrm>
        </p:spPr>
      </p:pic>
    </p:spTree>
    <p:extLst>
      <p:ext uri="{BB962C8B-B14F-4D97-AF65-F5344CB8AC3E}">
        <p14:creationId xmlns:p14="http://schemas.microsoft.com/office/powerpoint/2010/main" val="3717221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F6E7C8-90FE-4D4A-9A7F-06F78548EEAF}"/>
              </a:ext>
            </a:extLst>
          </p:cNvPr>
          <p:cNvSpPr>
            <a:spLocks noGrp="1"/>
          </p:cNvSpPr>
          <p:nvPr>
            <p:ph type="title"/>
          </p:nvPr>
        </p:nvSpPr>
        <p:spPr/>
        <p:txBody>
          <a:bodyPr>
            <a:normAutofit/>
          </a:bodyPr>
          <a:lstStyle/>
          <a:p>
            <a:r>
              <a:rPr lang="de-DE" sz="3000" dirty="0"/>
              <a:t>Values and </a:t>
            </a:r>
            <a:r>
              <a:rPr lang="de-DE" sz="3000" dirty="0" err="1"/>
              <a:t>principles</a:t>
            </a:r>
            <a:r>
              <a:rPr lang="de-DE" sz="3000" dirty="0"/>
              <a:t> </a:t>
            </a:r>
            <a:r>
              <a:rPr lang="de-DE" sz="3000" dirty="0" err="1"/>
              <a:t>of</a:t>
            </a:r>
            <a:r>
              <a:rPr lang="de-DE" sz="3000" dirty="0"/>
              <a:t> Catholic </a:t>
            </a:r>
            <a:r>
              <a:rPr lang="de-DE" sz="3000" dirty="0" err="1"/>
              <a:t>Social</a:t>
            </a:r>
            <a:r>
              <a:rPr lang="de-DE" sz="3000" dirty="0"/>
              <a:t> Teaching</a:t>
            </a:r>
          </a:p>
        </p:txBody>
      </p:sp>
      <p:graphicFrame>
        <p:nvGraphicFramePr>
          <p:cNvPr id="8" name="Inhaltsplatzhalter 7">
            <a:extLst>
              <a:ext uri="{FF2B5EF4-FFF2-40B4-BE49-F238E27FC236}">
                <a16:creationId xmlns:a16="http://schemas.microsoft.com/office/drawing/2014/main" id="{B70AFBBA-37B5-4680-BE1C-725AAA289C22}"/>
              </a:ext>
            </a:extLst>
          </p:cNvPr>
          <p:cNvGraphicFramePr>
            <a:graphicFrameLocks noGrp="1"/>
          </p:cNvGraphicFramePr>
          <p:nvPr>
            <p:ph idx="1"/>
            <p:extLst/>
          </p:nvPr>
        </p:nvGraphicFramePr>
        <p:xfrm>
          <a:off x="628650" y="1923068"/>
          <a:ext cx="7886700" cy="279127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517156500"/>
                    </a:ext>
                  </a:extLst>
                </a:gridCol>
                <a:gridCol w="3943350">
                  <a:extLst>
                    <a:ext uri="{9D8B030D-6E8A-4147-A177-3AD203B41FA5}">
                      <a16:colId xmlns:a16="http://schemas.microsoft.com/office/drawing/2014/main" val="4037901379"/>
                    </a:ext>
                  </a:extLst>
                </a:gridCol>
              </a:tblGrid>
              <a:tr h="27339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dirty="0">
                          <a:latin typeface="Times New Roman" panose="02020603050405020304" pitchFamily="18" charset="0"/>
                          <a:ea typeface="Calibri" panose="020F0502020204030204" pitchFamily="34" charset="0"/>
                        </a:rPr>
                        <a:t>Framework conditions: truth, freedom and participation </a:t>
                      </a:r>
                      <a:endParaRPr lang="de-DE" dirty="0"/>
                    </a:p>
                  </a:txBody>
                  <a:tcPr marL="68580" marR="68580"/>
                </a:tc>
                <a:tc hMerge="1">
                  <a:txBody>
                    <a:bodyPr/>
                    <a:lstStyle/>
                    <a:p>
                      <a:endParaRPr lang="de-DE" dirty="0"/>
                    </a:p>
                  </a:txBody>
                  <a:tcPr/>
                </a:tc>
                <a:extLst>
                  <a:ext uri="{0D108BD9-81ED-4DB2-BD59-A6C34878D82A}">
                    <a16:rowId xmlns:a16="http://schemas.microsoft.com/office/drawing/2014/main" val="2546733126"/>
                  </a:ext>
                </a:extLst>
              </a:tr>
              <a:tr h="370840">
                <a:tc>
                  <a:txBody>
                    <a:bodyPr/>
                    <a:lstStyle/>
                    <a:p>
                      <a:pPr>
                        <a:lnSpc>
                          <a:spcPct val="115000"/>
                        </a:lnSpc>
                        <a:spcAft>
                          <a:spcPts val="0"/>
                        </a:spcAft>
                      </a:pP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Personalism/the rights of individual Human Persons</a:t>
                      </a:r>
                      <a:endParaRPr lang="de-DE"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Common Good/ the Universal Destination of Goods</a:t>
                      </a:r>
                      <a:endParaRPr lang="de-DE"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652963797"/>
                  </a:ext>
                </a:extLst>
              </a:tr>
              <a:tr h="370840">
                <a:tc>
                  <a:txBody>
                    <a:bodyPr/>
                    <a:lstStyle/>
                    <a:p>
                      <a:pPr>
                        <a:lnSpc>
                          <a:spcPct val="115000"/>
                        </a:lnSpc>
                        <a:spcAft>
                          <a:spcPts val="0"/>
                        </a:spcAft>
                      </a:pP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Solidarity</a:t>
                      </a:r>
                      <a:endParaRPr lang="de-DE"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Subsidiarity</a:t>
                      </a:r>
                      <a:endParaRPr lang="de-DE"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695976078"/>
                  </a:ext>
                </a:extLst>
              </a:tr>
              <a:tr h="370840">
                <a:tc>
                  <a:txBody>
                    <a:bodyPr/>
                    <a:lstStyle/>
                    <a:p>
                      <a:pPr>
                        <a:lnSpc>
                          <a:spcPct val="115000"/>
                        </a:lnSpc>
                        <a:spcAft>
                          <a:spcPts val="0"/>
                        </a:spcAft>
                      </a:pP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Justice</a:t>
                      </a:r>
                      <a:endParaRPr lang="de-DE"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Sustainability</a:t>
                      </a:r>
                      <a:endParaRPr lang="de-DE"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757514605"/>
                  </a:ext>
                </a:extLst>
              </a:tr>
              <a:tr h="370840">
                <a:tc>
                  <a:txBody>
                    <a:bodyPr/>
                    <a:lstStyle/>
                    <a:p>
                      <a:pPr>
                        <a:lnSpc>
                          <a:spcPct val="115000"/>
                        </a:lnSpc>
                        <a:spcAft>
                          <a:spcPts val="0"/>
                        </a:spcAft>
                      </a:pP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Universal Love (of everybody)</a:t>
                      </a:r>
                      <a:endParaRPr lang="de-DE"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Preferential Option for the Poor</a:t>
                      </a:r>
                      <a:endParaRPr lang="de-DE"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119619225"/>
                  </a:ext>
                </a:extLst>
              </a:tr>
            </a:tbl>
          </a:graphicData>
        </a:graphic>
      </p:graphicFrame>
      <p:sp>
        <p:nvSpPr>
          <p:cNvPr id="9" name="Rechteck 8">
            <a:extLst>
              <a:ext uri="{FF2B5EF4-FFF2-40B4-BE49-F238E27FC236}">
                <a16:creationId xmlns:a16="http://schemas.microsoft.com/office/drawing/2014/main" id="{FD9A4D1E-C995-45F9-8877-CE8864D1CCFC}"/>
              </a:ext>
            </a:extLst>
          </p:cNvPr>
          <p:cNvSpPr/>
          <p:nvPr/>
        </p:nvSpPr>
        <p:spPr>
          <a:xfrm>
            <a:off x="628651" y="4988293"/>
            <a:ext cx="184731" cy="369332"/>
          </a:xfrm>
          <a:prstGeom prst="rect">
            <a:avLst/>
          </a:prstGeom>
        </p:spPr>
        <p:txBody>
          <a:bodyPr wrap="none">
            <a:spAutoFit/>
          </a:bodyPr>
          <a:lstStyle/>
          <a:p>
            <a:endParaRPr lang="de-DE" dirty="0"/>
          </a:p>
        </p:txBody>
      </p:sp>
    </p:spTree>
    <p:extLst>
      <p:ext uri="{BB962C8B-B14F-4D97-AF65-F5344CB8AC3E}">
        <p14:creationId xmlns:p14="http://schemas.microsoft.com/office/powerpoint/2010/main" val="3701558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1026" name="Picture 2" descr="C:\Users\alt\Desktop\6a00d8341c891753ef01b8d1f6d855970c-800wi.png"/>
          <p:cNvPicPr>
            <a:picLocks noGrp="1" noChangeAspect="1" noChangeArrowheads="1"/>
          </p:cNvPicPr>
          <p:nvPr>
            <p:ph idx="1"/>
          </p:nvPr>
        </p:nvPicPr>
        <p:blipFill>
          <a:blip r:embed="rId2" cstate="print"/>
          <a:srcRect/>
          <a:stretch>
            <a:fillRect/>
          </a:stretch>
        </p:blipFill>
        <p:spPr bwMode="auto">
          <a:xfrm>
            <a:off x="755576" y="1628800"/>
            <a:ext cx="7776864" cy="482453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A75210-B772-4386-9400-108A857D6A90}"/>
              </a:ext>
            </a:extLst>
          </p:cNvPr>
          <p:cNvSpPr>
            <a:spLocks noGrp="1"/>
          </p:cNvSpPr>
          <p:nvPr>
            <p:ph type="title"/>
          </p:nvPr>
        </p:nvSpPr>
        <p:spPr/>
        <p:txBody>
          <a:bodyPr/>
          <a:lstStyle/>
          <a:p>
            <a:endParaRPr lang="de-DE"/>
          </a:p>
        </p:txBody>
      </p:sp>
      <p:graphicFrame>
        <p:nvGraphicFramePr>
          <p:cNvPr id="4" name="Inhaltsplatzhalter 3">
            <a:extLst>
              <a:ext uri="{FF2B5EF4-FFF2-40B4-BE49-F238E27FC236}">
                <a16:creationId xmlns:a16="http://schemas.microsoft.com/office/drawing/2014/main" id="{636509F4-B059-41FB-A2E9-7C4F958E03C0}"/>
              </a:ext>
            </a:extLst>
          </p:cNvPr>
          <p:cNvGraphicFramePr>
            <a:graphicFrameLocks noGrp="1"/>
          </p:cNvGraphicFramePr>
          <p:nvPr>
            <p:ph idx="1"/>
            <p:extLst>
              <p:ext uri="{D42A27DB-BD31-4B8C-83A1-F6EECF244321}">
                <p14:modId xmlns:p14="http://schemas.microsoft.com/office/powerpoint/2010/main" val="954850471"/>
              </p:ext>
            </p:extLst>
          </p:nvPr>
        </p:nvGraphicFramePr>
        <p:xfrm>
          <a:off x="628650" y="1"/>
          <a:ext cx="7822883" cy="6869898"/>
        </p:xfrm>
        <a:graphic>
          <a:graphicData uri="http://schemas.openxmlformats.org/drawingml/2006/table">
            <a:tbl>
              <a:tblPr firstRow="1" bandRow="1">
                <a:tableStyleId>{5C22544A-7EE6-4342-B048-85BDC9FD1C3A}</a:tableStyleId>
              </a:tblPr>
              <a:tblGrid>
                <a:gridCol w="3879533">
                  <a:extLst>
                    <a:ext uri="{9D8B030D-6E8A-4147-A177-3AD203B41FA5}">
                      <a16:colId xmlns:a16="http://schemas.microsoft.com/office/drawing/2014/main" val="2671921330"/>
                    </a:ext>
                  </a:extLst>
                </a:gridCol>
                <a:gridCol w="3943350">
                  <a:extLst>
                    <a:ext uri="{9D8B030D-6E8A-4147-A177-3AD203B41FA5}">
                      <a16:colId xmlns:a16="http://schemas.microsoft.com/office/drawing/2014/main" val="4139891823"/>
                    </a:ext>
                  </a:extLst>
                </a:gridCol>
              </a:tblGrid>
              <a:tr h="374827">
                <a:tc>
                  <a:txBody>
                    <a:bodyPr/>
                    <a:lstStyle/>
                    <a:p>
                      <a:pPr>
                        <a:lnSpc>
                          <a:spcPct val="115000"/>
                        </a:lnSpc>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Neoliberally inspired order</a:t>
                      </a:r>
                      <a:endParaRPr lang="de-D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Catholic Social Teaching -inspired order</a:t>
                      </a:r>
                      <a:endParaRPr lang="de-D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293989403"/>
                  </a:ext>
                </a:extLst>
              </a:tr>
              <a:tr h="569384">
                <a:tc>
                  <a:txBody>
                    <a:bodyPr/>
                    <a:lstStyle/>
                    <a:p>
                      <a:pPr>
                        <a:lnSpc>
                          <a:spcPct val="115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Free Markets (incl. non-prized externalities, privatized gains, socialized losses…)</a:t>
                      </a:r>
                      <a:endParaRPr lang="de-D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endParaRPr lang="de-D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744858987"/>
                  </a:ext>
                </a:extLst>
              </a:tr>
              <a:tr h="374827">
                <a:tc>
                  <a:txBody>
                    <a:bodyPr/>
                    <a:lstStyle/>
                    <a:p>
                      <a:pP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Individualistic Homo Oeconomicus</a:t>
                      </a:r>
                      <a:endParaRPr lang="de-D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endParaRPr lang="de-D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711851173"/>
                  </a:ext>
                </a:extLst>
              </a:tr>
              <a:tr h="374827">
                <a:tc>
                  <a:txBody>
                    <a:bodyPr/>
                    <a:lstStyle/>
                    <a:p>
                      <a:pPr>
                        <a:lnSpc>
                          <a:spcPct val="115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Lead science: Mathematics and statistics</a:t>
                      </a:r>
                      <a:endParaRPr lang="de-D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endParaRPr lang="de-D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212168477"/>
                  </a:ext>
                </a:extLst>
              </a:tr>
              <a:tr h="374827">
                <a:tc>
                  <a:txBody>
                    <a:bodyPr/>
                    <a:lstStyle/>
                    <a:p>
                      <a:pP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Growth and quantity, consumerism and waste</a:t>
                      </a:r>
                      <a:endParaRPr lang="de-D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endParaRPr lang="de-D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269821387"/>
                  </a:ext>
                </a:extLst>
              </a:tr>
              <a:tr h="374827">
                <a:tc>
                  <a:txBody>
                    <a:bodyPr/>
                    <a:lstStyle/>
                    <a:p>
                      <a:pP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Free Trade, Global Value Chains</a:t>
                      </a:r>
                      <a:endParaRPr lang="de-D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endParaRPr lang="de-D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448386311"/>
                  </a:ext>
                </a:extLst>
              </a:tr>
              <a:tr h="514583">
                <a:tc>
                  <a:txBody>
                    <a:bodyPr/>
                    <a:lstStyle/>
                    <a:p>
                      <a:pPr>
                        <a:lnSpc>
                          <a:spcPct val="115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Business to generate shareholder value, CSR</a:t>
                      </a:r>
                      <a:endParaRPr lang="de-D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endParaRPr lang="de-D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377558812"/>
                  </a:ext>
                </a:extLst>
              </a:tr>
              <a:tr h="374827">
                <a:tc>
                  <a:txBody>
                    <a:bodyPr/>
                    <a:lstStyle/>
                    <a:p>
                      <a:pPr>
                        <a:lnSpc>
                          <a:spcPct val="115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Free capital movement above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labour</a:t>
                      </a:r>
                      <a:endParaRPr lang="de-D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endParaRPr lang="de-D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890988577"/>
                  </a:ext>
                </a:extLst>
              </a:tr>
              <a:tr h="374827">
                <a:tc>
                  <a:txBody>
                    <a:bodyPr/>
                    <a:lstStyle/>
                    <a:p>
                      <a:pP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Paid labour</a:t>
                      </a:r>
                      <a:endParaRPr lang="de-D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endParaRPr lang="de-D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656166064"/>
                  </a:ext>
                </a:extLst>
              </a:tr>
              <a:tr h="374827">
                <a:tc>
                  <a:txBody>
                    <a:bodyPr/>
                    <a:lstStyle/>
                    <a:p>
                      <a:pP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Rewards individual “performance” and merits </a:t>
                      </a:r>
                      <a:endParaRPr lang="de-D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endParaRPr lang="de-D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612356620"/>
                  </a:ext>
                </a:extLst>
              </a:tr>
              <a:tr h="374827">
                <a:tc>
                  <a:txBody>
                    <a:bodyPr/>
                    <a:lstStyle/>
                    <a:p>
                      <a:pP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Individual command of property</a:t>
                      </a:r>
                      <a:endParaRPr lang="de-D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endParaRPr lang="de-D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949015772"/>
                  </a:ext>
                </a:extLst>
              </a:tr>
              <a:tr h="374827">
                <a:tc>
                  <a:txBody>
                    <a:bodyPr/>
                    <a:lstStyle/>
                    <a:p>
                      <a:pP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Maximize individual interests &amp; profits </a:t>
                      </a:r>
                      <a:endParaRPr lang="de-D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endParaRPr lang="de-D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212957372"/>
                  </a:ext>
                </a:extLst>
              </a:tr>
              <a:tr h="374827">
                <a:tc>
                  <a:txBody>
                    <a:bodyPr/>
                    <a:lstStyle/>
                    <a:p>
                      <a:pP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Lobbyism, oligarchy, lack of transparency</a:t>
                      </a:r>
                      <a:endParaRPr lang="de-D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endParaRPr lang="de-D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113761471"/>
                  </a:ext>
                </a:extLst>
              </a:tr>
              <a:tr h="374827">
                <a:tc>
                  <a:txBody>
                    <a:bodyPr/>
                    <a:lstStyle/>
                    <a:p>
                      <a:pP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Private, capital based social security systems</a:t>
                      </a:r>
                      <a:endParaRPr lang="de-D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endParaRPr lang="de-D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7621958"/>
                  </a:ext>
                </a:extLst>
              </a:tr>
              <a:tr h="526450">
                <a:tc>
                  <a:txBody>
                    <a:bodyPr/>
                    <a:lstStyle/>
                    <a:p>
                      <a:pP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(tax)competition, tax havens… </a:t>
                      </a:r>
                      <a:r>
                        <a:rPr lang="en-US" sz="160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survival of the fittest</a:t>
                      </a:r>
                      <a:endParaRPr lang="de-D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endParaRPr lang="de-D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603073517"/>
                  </a:ext>
                </a:extLst>
              </a:tr>
              <a:tr h="374827">
                <a:tc>
                  <a:txBody>
                    <a:bodyPr/>
                    <a:lstStyle/>
                    <a:p>
                      <a:pPr>
                        <a:lnSpc>
                          <a:spcPct val="115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Little state</a:t>
                      </a:r>
                      <a:endParaRPr lang="de-D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endParaRPr lang="de-D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422741225"/>
                  </a:ext>
                </a:extLst>
              </a:tr>
              <a:tr h="374827">
                <a:tc>
                  <a:txBody>
                    <a:bodyPr/>
                    <a:lstStyle/>
                    <a:p>
                      <a:pPr>
                        <a:lnSpc>
                          <a:spcPct val="115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Little tax</a:t>
                      </a:r>
                      <a:endParaRPr lang="de-D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endParaRPr lang="de-D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420312219"/>
                  </a:ext>
                </a:extLst>
              </a:tr>
            </a:tbl>
          </a:graphicData>
        </a:graphic>
      </p:graphicFrame>
    </p:spTree>
    <p:extLst>
      <p:ext uri="{BB962C8B-B14F-4D97-AF65-F5344CB8AC3E}">
        <p14:creationId xmlns:p14="http://schemas.microsoft.com/office/powerpoint/2010/main" val="2897783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A75210-B772-4386-9400-108A857D6A90}"/>
              </a:ext>
            </a:extLst>
          </p:cNvPr>
          <p:cNvSpPr>
            <a:spLocks noGrp="1"/>
          </p:cNvSpPr>
          <p:nvPr>
            <p:ph type="title"/>
          </p:nvPr>
        </p:nvSpPr>
        <p:spPr/>
        <p:txBody>
          <a:bodyPr/>
          <a:lstStyle/>
          <a:p>
            <a:endParaRPr lang="de-DE"/>
          </a:p>
        </p:txBody>
      </p:sp>
      <p:graphicFrame>
        <p:nvGraphicFramePr>
          <p:cNvPr id="4" name="Inhaltsplatzhalter 3">
            <a:extLst>
              <a:ext uri="{FF2B5EF4-FFF2-40B4-BE49-F238E27FC236}">
                <a16:creationId xmlns:a16="http://schemas.microsoft.com/office/drawing/2014/main" id="{636509F4-B059-41FB-A2E9-7C4F958E03C0}"/>
              </a:ext>
            </a:extLst>
          </p:cNvPr>
          <p:cNvGraphicFramePr>
            <a:graphicFrameLocks noGrp="1"/>
          </p:cNvGraphicFramePr>
          <p:nvPr>
            <p:ph idx="1"/>
            <p:extLst>
              <p:ext uri="{D42A27DB-BD31-4B8C-83A1-F6EECF244321}">
                <p14:modId xmlns:p14="http://schemas.microsoft.com/office/powerpoint/2010/main" val="2722976845"/>
              </p:ext>
            </p:extLst>
          </p:nvPr>
        </p:nvGraphicFramePr>
        <p:xfrm>
          <a:off x="611560" y="44624"/>
          <a:ext cx="7822883" cy="6849076"/>
        </p:xfrm>
        <a:graphic>
          <a:graphicData uri="http://schemas.openxmlformats.org/drawingml/2006/table">
            <a:tbl>
              <a:tblPr firstRow="1" bandRow="1">
                <a:tableStyleId>{5C22544A-7EE6-4342-B048-85BDC9FD1C3A}</a:tableStyleId>
              </a:tblPr>
              <a:tblGrid>
                <a:gridCol w="3879533">
                  <a:extLst>
                    <a:ext uri="{9D8B030D-6E8A-4147-A177-3AD203B41FA5}">
                      <a16:colId xmlns:a16="http://schemas.microsoft.com/office/drawing/2014/main" val="2671921330"/>
                    </a:ext>
                  </a:extLst>
                </a:gridCol>
                <a:gridCol w="3943350">
                  <a:extLst>
                    <a:ext uri="{9D8B030D-6E8A-4147-A177-3AD203B41FA5}">
                      <a16:colId xmlns:a16="http://schemas.microsoft.com/office/drawing/2014/main" val="4139891823"/>
                    </a:ext>
                  </a:extLst>
                </a:gridCol>
              </a:tblGrid>
              <a:tr h="360493">
                <a:tc>
                  <a:txBody>
                    <a:bodyPr/>
                    <a:lstStyle/>
                    <a:p>
                      <a:pPr>
                        <a:lnSpc>
                          <a:spcPct val="115000"/>
                        </a:lnSpc>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Neoliberally inspired order</a:t>
                      </a:r>
                      <a:endParaRPr lang="de-D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Catholic Social Teaching -inspired order</a:t>
                      </a:r>
                      <a:endParaRPr lang="de-D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293989403"/>
                  </a:ext>
                </a:extLst>
              </a:tr>
              <a:tr h="547608">
                <a:tc>
                  <a:txBody>
                    <a:bodyPr/>
                    <a:lstStyle/>
                    <a:p>
                      <a:pPr>
                        <a:lnSpc>
                          <a:spcPct val="115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Free Markets (incl. non-prized externalities, privatized gains, socialized losses…)</a:t>
                      </a:r>
                      <a:endParaRPr lang="de-D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Socially just and ecologically sustainably regulated markets</a:t>
                      </a:r>
                      <a:endParaRPr lang="de-D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744858987"/>
                  </a:ext>
                </a:extLst>
              </a:tr>
              <a:tr h="360493">
                <a:tc>
                  <a:txBody>
                    <a:bodyPr/>
                    <a:lstStyle/>
                    <a:p>
                      <a:pP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Individualistic Homo Oeconomicus</a:t>
                      </a:r>
                      <a:endParaRPr lang="de-D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Concept of the Human Person</a:t>
                      </a:r>
                      <a:endParaRPr lang="de-D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711851173"/>
                  </a:ext>
                </a:extLst>
              </a:tr>
              <a:tr h="360493">
                <a:tc>
                  <a:txBody>
                    <a:bodyPr/>
                    <a:lstStyle/>
                    <a:p>
                      <a:pPr>
                        <a:lnSpc>
                          <a:spcPct val="115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Lead science: Mathematics and statistics</a:t>
                      </a:r>
                      <a:endParaRPr lang="de-D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Lead science: Sociology</a:t>
                      </a:r>
                      <a:endParaRPr lang="de-D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212168477"/>
                  </a:ext>
                </a:extLst>
              </a:tr>
              <a:tr h="526454">
                <a:tc>
                  <a:txBody>
                    <a:bodyPr/>
                    <a:lstStyle/>
                    <a:p>
                      <a:pP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Growth and quantity, consumerism and waste</a:t>
                      </a:r>
                      <a:endParaRPr lang="de-D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Growth agnostic, but quality, durability and recycling</a:t>
                      </a:r>
                      <a:endParaRPr lang="de-D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269821387"/>
                  </a:ext>
                </a:extLst>
              </a:tr>
              <a:tr h="360493">
                <a:tc>
                  <a:txBody>
                    <a:bodyPr/>
                    <a:lstStyle/>
                    <a:p>
                      <a:pP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Free Trade, Global Value Chains</a:t>
                      </a:r>
                      <a:endParaRPr lang="de-D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Fair Trade, Regional production chains</a:t>
                      </a:r>
                      <a:endParaRPr lang="de-D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448386311"/>
                  </a:ext>
                </a:extLst>
              </a:tr>
              <a:tr h="526454">
                <a:tc>
                  <a:txBody>
                    <a:bodyPr/>
                    <a:lstStyle/>
                    <a:p>
                      <a:pP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Business to generate shareholder value, CSR</a:t>
                      </a:r>
                      <a:endParaRPr lang="de-D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Business to serve the community, “Social Partnership”, CC&amp;CSA</a:t>
                      </a:r>
                      <a:endParaRPr lang="de-D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377558812"/>
                  </a:ext>
                </a:extLst>
              </a:tr>
              <a:tr h="360493">
                <a:tc>
                  <a:txBody>
                    <a:bodyPr/>
                    <a:lstStyle/>
                    <a:p>
                      <a:pP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Free capital movement above labour</a:t>
                      </a:r>
                      <a:endParaRPr lang="de-D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Labour above capital</a:t>
                      </a:r>
                      <a:endParaRPr lang="de-D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890988577"/>
                  </a:ext>
                </a:extLst>
              </a:tr>
              <a:tr h="360493">
                <a:tc>
                  <a:txBody>
                    <a:bodyPr/>
                    <a:lstStyle/>
                    <a:p>
                      <a:pP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Paid labour</a:t>
                      </a:r>
                      <a:endParaRPr lang="de-D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All forms of labour</a:t>
                      </a:r>
                      <a:endParaRPr lang="de-D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656166064"/>
                  </a:ext>
                </a:extLst>
              </a:tr>
              <a:tr h="360493">
                <a:tc>
                  <a:txBody>
                    <a:bodyPr/>
                    <a:lstStyle/>
                    <a:p>
                      <a:pP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Rewards individual “performance” and merits </a:t>
                      </a:r>
                      <a:endParaRPr lang="de-D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Yes, but only if equality of opportunity!</a:t>
                      </a:r>
                      <a:endParaRPr lang="de-D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612356620"/>
                  </a:ext>
                </a:extLst>
              </a:tr>
              <a:tr h="360493">
                <a:tc>
                  <a:txBody>
                    <a:bodyPr/>
                    <a:lstStyle/>
                    <a:p>
                      <a:pP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Individual command of property</a:t>
                      </a:r>
                      <a:endParaRPr lang="de-D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Property has a social and ecological mortgage, </a:t>
                      </a:r>
                      <a:endParaRPr lang="de-D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949015772"/>
                  </a:ext>
                </a:extLst>
              </a:tr>
              <a:tr h="360493">
                <a:tc>
                  <a:txBody>
                    <a:bodyPr/>
                    <a:lstStyle/>
                    <a:p>
                      <a:pP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Maximize individual interests &amp; profits </a:t>
                      </a:r>
                      <a:endParaRPr lang="de-D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Global Common Good (“Solidarism”)</a:t>
                      </a:r>
                      <a:endParaRPr lang="de-D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212957372"/>
                  </a:ext>
                </a:extLst>
              </a:tr>
              <a:tr h="360493">
                <a:tc>
                  <a:txBody>
                    <a:bodyPr/>
                    <a:lstStyle/>
                    <a:p>
                      <a:pP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Lobbyism, oligarchy, lack of transparency</a:t>
                      </a:r>
                      <a:endParaRPr lang="de-D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Transparency, democracy, participation</a:t>
                      </a:r>
                      <a:endParaRPr lang="de-D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113761471"/>
                  </a:ext>
                </a:extLst>
              </a:tr>
              <a:tr h="360493">
                <a:tc>
                  <a:txBody>
                    <a:bodyPr/>
                    <a:lstStyle/>
                    <a:p>
                      <a:pPr>
                        <a:lnSpc>
                          <a:spcPct val="115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Private, capital based social security systems</a:t>
                      </a:r>
                      <a:endParaRPr lang="de-D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Solidarity systems for social security systems</a:t>
                      </a:r>
                      <a:endParaRPr lang="de-D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7621958"/>
                  </a:ext>
                </a:extLst>
              </a:tr>
              <a:tr h="526454">
                <a:tc>
                  <a:txBody>
                    <a:bodyPr/>
                    <a:lstStyle/>
                    <a:p>
                      <a:pPr>
                        <a:lnSpc>
                          <a:spcPct val="115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(tax)competition, tax havens…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survival of the fittest</a:t>
                      </a:r>
                      <a:endParaRPr lang="de-D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(tax)cooperation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human evolutionary advantage</a:t>
                      </a:r>
                      <a:endParaRPr lang="de-D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603073517"/>
                  </a:ext>
                </a:extLst>
              </a:tr>
              <a:tr h="360493">
                <a:tc>
                  <a:txBody>
                    <a:bodyPr/>
                    <a:lstStyle/>
                    <a:p>
                      <a:pP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Little state</a:t>
                      </a:r>
                      <a:endParaRPr lang="de-DE"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Adequate state</a:t>
                      </a:r>
                      <a:endParaRPr lang="de-D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422741225"/>
                  </a:ext>
                </a:extLst>
              </a:tr>
              <a:tr h="360493">
                <a:tc>
                  <a:txBody>
                    <a:bodyPr/>
                    <a:lstStyle/>
                    <a:p>
                      <a:pPr>
                        <a:lnSpc>
                          <a:spcPct val="115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Little tax</a:t>
                      </a:r>
                      <a:endParaRPr lang="de-D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Adequate tax</a:t>
                      </a:r>
                      <a:endParaRPr lang="de-D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420312219"/>
                  </a:ext>
                </a:extLst>
              </a:tr>
            </a:tbl>
          </a:graphicData>
        </a:graphic>
      </p:graphicFrame>
    </p:spTree>
    <p:extLst>
      <p:ext uri="{BB962C8B-B14F-4D97-AF65-F5344CB8AC3E}">
        <p14:creationId xmlns:p14="http://schemas.microsoft.com/office/powerpoint/2010/main" val="1461402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0E5AE4-0CAA-4D12-A7B8-477F81F39313}"/>
              </a:ext>
            </a:extLst>
          </p:cNvPr>
          <p:cNvSpPr>
            <a:spLocks noGrp="1"/>
          </p:cNvSpPr>
          <p:nvPr>
            <p:ph type="title"/>
          </p:nvPr>
        </p:nvSpPr>
        <p:spPr/>
        <p:txBody>
          <a:bodyPr/>
          <a:lstStyle/>
          <a:p>
            <a:r>
              <a:rPr lang="de-DE" dirty="0"/>
              <a:t>Relevant </a:t>
            </a:r>
            <a:r>
              <a:rPr lang="de-DE" dirty="0" err="1"/>
              <a:t>framework</a:t>
            </a:r>
            <a:r>
              <a:rPr lang="de-DE" dirty="0"/>
              <a:t> </a:t>
            </a:r>
            <a:r>
              <a:rPr lang="de-DE" dirty="0" err="1"/>
              <a:t>conditions</a:t>
            </a:r>
            <a:endParaRPr lang="de-DE" dirty="0"/>
          </a:p>
        </p:txBody>
      </p:sp>
      <p:sp>
        <p:nvSpPr>
          <p:cNvPr id="3" name="Inhaltsplatzhalter 2">
            <a:extLst>
              <a:ext uri="{FF2B5EF4-FFF2-40B4-BE49-F238E27FC236}">
                <a16:creationId xmlns:a16="http://schemas.microsoft.com/office/drawing/2014/main" id="{51B22377-AC90-4CF6-8FBA-47B166F7C5BB}"/>
              </a:ext>
            </a:extLst>
          </p:cNvPr>
          <p:cNvSpPr>
            <a:spLocks noGrp="1"/>
          </p:cNvSpPr>
          <p:nvPr>
            <p:ph idx="1"/>
          </p:nvPr>
        </p:nvSpPr>
        <p:spPr/>
        <p:txBody>
          <a:bodyPr/>
          <a:lstStyle/>
          <a:p>
            <a:r>
              <a:rPr lang="de-DE" dirty="0" err="1"/>
              <a:t>Iustitia</a:t>
            </a:r>
            <a:r>
              <a:rPr lang="de-DE" dirty="0"/>
              <a:t> </a:t>
            </a:r>
            <a:r>
              <a:rPr lang="de-DE" dirty="0" err="1"/>
              <a:t>legislativa</a:t>
            </a:r>
            <a:r>
              <a:rPr lang="de-DE" dirty="0"/>
              <a:t> et </a:t>
            </a:r>
            <a:r>
              <a:rPr lang="de-DE" dirty="0" err="1"/>
              <a:t>commutative</a:t>
            </a:r>
            <a:r>
              <a:rPr lang="de-DE" dirty="0"/>
              <a:t> (Legislative and </a:t>
            </a:r>
            <a:r>
              <a:rPr lang="de-DE" dirty="0" err="1"/>
              <a:t>commutative</a:t>
            </a:r>
            <a:r>
              <a:rPr lang="de-DE" dirty="0"/>
              <a:t> </a:t>
            </a:r>
            <a:r>
              <a:rPr lang="de-DE" dirty="0" err="1"/>
              <a:t>justice</a:t>
            </a:r>
            <a:r>
              <a:rPr lang="de-DE" dirty="0"/>
              <a:t>)</a:t>
            </a:r>
          </a:p>
          <a:p>
            <a:r>
              <a:rPr lang="de-DE" dirty="0"/>
              <a:t>Start </a:t>
            </a:r>
            <a:r>
              <a:rPr lang="de-DE" dirty="0" err="1"/>
              <a:t>with</a:t>
            </a:r>
            <a:r>
              <a:rPr lang="de-DE" dirty="0"/>
              <a:t> </a:t>
            </a:r>
            <a:r>
              <a:rPr lang="de-DE" dirty="0" err="1"/>
              <a:t>realities</a:t>
            </a:r>
            <a:endParaRPr lang="de-DE" dirty="0"/>
          </a:p>
          <a:p>
            <a:r>
              <a:rPr lang="de-DE" dirty="0"/>
              <a:t>Think global, not national</a:t>
            </a:r>
          </a:p>
          <a:p>
            <a:r>
              <a:rPr lang="de-DE" dirty="0"/>
              <a:t>Think </a:t>
            </a:r>
            <a:r>
              <a:rPr lang="de-DE" dirty="0" err="1"/>
              <a:t>complex</a:t>
            </a:r>
            <a:r>
              <a:rPr lang="de-DE" dirty="0"/>
              <a:t> </a:t>
            </a:r>
            <a:r>
              <a:rPr lang="de-DE" dirty="0" err="1"/>
              <a:t>about</a:t>
            </a:r>
            <a:r>
              <a:rPr lang="de-DE" dirty="0"/>
              <a:t> </a:t>
            </a:r>
            <a:r>
              <a:rPr lang="de-DE" dirty="0" err="1"/>
              <a:t>instruments</a:t>
            </a:r>
            <a:r>
              <a:rPr lang="de-DE" dirty="0"/>
              <a:t> </a:t>
            </a:r>
            <a:r>
              <a:rPr lang="de-DE" dirty="0" err="1"/>
              <a:t>reducing</a:t>
            </a:r>
            <a:r>
              <a:rPr lang="de-DE" dirty="0"/>
              <a:t> </a:t>
            </a:r>
            <a:r>
              <a:rPr lang="de-DE" dirty="0" err="1"/>
              <a:t>poverty</a:t>
            </a:r>
            <a:endParaRPr lang="de-DE" dirty="0"/>
          </a:p>
          <a:p>
            <a:r>
              <a:rPr lang="de-DE" dirty="0" err="1"/>
              <a:t>Less</a:t>
            </a:r>
            <a:r>
              <a:rPr lang="de-DE" dirty="0"/>
              <a:t> </a:t>
            </a:r>
            <a:r>
              <a:rPr lang="de-DE" dirty="0" err="1"/>
              <a:t>tax</a:t>
            </a:r>
            <a:r>
              <a:rPr lang="de-DE" dirty="0"/>
              <a:t> </a:t>
            </a:r>
            <a:r>
              <a:rPr lang="de-DE" dirty="0" err="1"/>
              <a:t>injustice</a:t>
            </a:r>
            <a:r>
              <a:rPr lang="de-DE" dirty="0"/>
              <a:t> </a:t>
            </a:r>
            <a:r>
              <a:rPr lang="de-DE" dirty="0" err="1"/>
              <a:t>rather</a:t>
            </a:r>
            <a:r>
              <a:rPr lang="de-DE" dirty="0"/>
              <a:t> </a:t>
            </a:r>
            <a:r>
              <a:rPr lang="de-DE" dirty="0" err="1"/>
              <a:t>than</a:t>
            </a:r>
            <a:r>
              <a:rPr lang="de-DE" dirty="0"/>
              <a:t> </a:t>
            </a:r>
            <a:r>
              <a:rPr lang="de-DE" dirty="0" err="1"/>
              <a:t>more</a:t>
            </a:r>
            <a:r>
              <a:rPr lang="de-DE" dirty="0"/>
              <a:t> </a:t>
            </a:r>
            <a:r>
              <a:rPr lang="de-DE" dirty="0" err="1"/>
              <a:t>tax</a:t>
            </a:r>
            <a:r>
              <a:rPr lang="de-DE" dirty="0"/>
              <a:t> </a:t>
            </a:r>
            <a:r>
              <a:rPr lang="de-DE" dirty="0" err="1"/>
              <a:t>justice</a:t>
            </a:r>
            <a:endParaRPr lang="de-DE" dirty="0"/>
          </a:p>
        </p:txBody>
      </p:sp>
    </p:spTree>
    <p:extLst>
      <p:ext uri="{BB962C8B-B14F-4D97-AF65-F5344CB8AC3E}">
        <p14:creationId xmlns:p14="http://schemas.microsoft.com/office/powerpoint/2010/main" val="2812084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EAFF1C-2311-41BD-890A-9BB1028FCA1E}"/>
              </a:ext>
            </a:extLst>
          </p:cNvPr>
          <p:cNvSpPr>
            <a:spLocks noGrp="1"/>
          </p:cNvSpPr>
          <p:nvPr>
            <p:ph type="title"/>
          </p:nvPr>
        </p:nvSpPr>
        <p:spPr/>
        <p:txBody>
          <a:bodyPr/>
          <a:lstStyle/>
          <a:p>
            <a:r>
              <a:rPr lang="de-DE" dirty="0" err="1"/>
              <a:t>Taxes</a:t>
            </a:r>
            <a:r>
              <a:rPr lang="de-DE" dirty="0"/>
              <a:t>: More </a:t>
            </a:r>
            <a:r>
              <a:rPr lang="de-DE" dirty="0" err="1"/>
              <a:t>than</a:t>
            </a:r>
            <a:r>
              <a:rPr lang="de-DE" dirty="0"/>
              <a:t> just </a:t>
            </a:r>
            <a:r>
              <a:rPr lang="de-DE" dirty="0" err="1"/>
              <a:t>money</a:t>
            </a:r>
            <a:r>
              <a:rPr lang="de-DE" dirty="0"/>
              <a:t>!</a:t>
            </a:r>
          </a:p>
        </p:txBody>
      </p:sp>
      <p:sp>
        <p:nvSpPr>
          <p:cNvPr id="3" name="Inhaltsplatzhalter 2">
            <a:extLst>
              <a:ext uri="{FF2B5EF4-FFF2-40B4-BE49-F238E27FC236}">
                <a16:creationId xmlns:a16="http://schemas.microsoft.com/office/drawing/2014/main" id="{386464D4-A34B-4F23-A4A9-3EC06E4AEB3C}"/>
              </a:ext>
            </a:extLst>
          </p:cNvPr>
          <p:cNvSpPr>
            <a:spLocks noGrp="1"/>
          </p:cNvSpPr>
          <p:nvPr>
            <p:ph idx="1"/>
          </p:nvPr>
        </p:nvSpPr>
        <p:spPr/>
        <p:txBody>
          <a:bodyPr>
            <a:normAutofit fontScale="92500" lnSpcReduction="10000"/>
          </a:bodyPr>
          <a:lstStyle/>
          <a:p>
            <a:pPr marL="514350" lvl="0" indent="-514350">
              <a:buFont typeface="+mj-lt"/>
              <a:buAutoNum type="arabicPeriod"/>
            </a:pPr>
            <a:r>
              <a:rPr lang="en-US" sz="2700" dirty="0"/>
              <a:t>Generating revenue for public investment and financing of public goods and services</a:t>
            </a:r>
            <a:endParaRPr lang="de-DE" sz="2700" dirty="0"/>
          </a:p>
          <a:p>
            <a:pPr marL="514350" lvl="0" indent="-514350">
              <a:buFont typeface="+mj-lt"/>
              <a:buAutoNum type="arabicPeriod"/>
            </a:pPr>
            <a:r>
              <a:rPr lang="en-US" sz="2700" dirty="0"/>
              <a:t>Generating funds for redistribution, empower the poor, reduce inequality</a:t>
            </a:r>
            <a:endParaRPr lang="de-DE" sz="2700" dirty="0"/>
          </a:p>
          <a:p>
            <a:pPr marL="514350" lvl="0" indent="-514350">
              <a:buFont typeface="+mj-lt"/>
              <a:buAutoNum type="arabicPeriod"/>
            </a:pPr>
            <a:r>
              <a:rPr lang="en-US" sz="2700" dirty="0"/>
              <a:t>Putting a prize on so-far “</a:t>
            </a:r>
            <a:r>
              <a:rPr lang="en-US" sz="2700" dirty="0" err="1"/>
              <a:t>unprized</a:t>
            </a:r>
            <a:r>
              <a:rPr lang="en-US" sz="2700" dirty="0"/>
              <a:t> externalities” (</a:t>
            </a:r>
            <a:r>
              <a:rPr lang="en-US" sz="2700" dirty="0" err="1"/>
              <a:t>Pigovian</a:t>
            </a:r>
            <a:r>
              <a:rPr lang="en-US" sz="2700" dirty="0"/>
              <a:t> Taxes), thus reducing environmental degradation as well as other damaging products and </a:t>
            </a:r>
            <a:r>
              <a:rPr lang="en-US" sz="2700" dirty="0" err="1"/>
              <a:t>behaviour</a:t>
            </a:r>
            <a:endParaRPr lang="de-DE" sz="2700" dirty="0"/>
          </a:p>
          <a:p>
            <a:pPr marL="514350" lvl="0" indent="-514350">
              <a:buFont typeface="+mj-lt"/>
              <a:buAutoNum type="arabicPeriod"/>
            </a:pPr>
            <a:r>
              <a:rPr lang="en-US" sz="2700" dirty="0"/>
              <a:t>Redirecting private and corporate funds into more just and sustainable investment. </a:t>
            </a:r>
            <a:endParaRPr lang="de-DE" sz="2700" dirty="0"/>
          </a:p>
          <a:p>
            <a:pPr marL="514350" lvl="0" indent="-514350">
              <a:buFont typeface="+mj-lt"/>
              <a:buAutoNum type="arabicPeriod"/>
            </a:pPr>
            <a:r>
              <a:rPr lang="en-US" sz="2700" dirty="0"/>
              <a:t>Assisting the transformation towards a socially more just and ecologically more sustainable model for economy and society.</a:t>
            </a:r>
            <a:endParaRPr lang="de-DE" sz="2700" dirty="0"/>
          </a:p>
          <a:p>
            <a:endParaRPr lang="de-DE" dirty="0"/>
          </a:p>
        </p:txBody>
      </p:sp>
    </p:spTree>
    <p:extLst>
      <p:ext uri="{BB962C8B-B14F-4D97-AF65-F5344CB8AC3E}">
        <p14:creationId xmlns:p14="http://schemas.microsoft.com/office/powerpoint/2010/main" val="203987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7B23F7-7462-428B-984D-68B64CA14345}"/>
              </a:ext>
            </a:extLst>
          </p:cNvPr>
          <p:cNvSpPr>
            <a:spLocks noGrp="1"/>
          </p:cNvSpPr>
          <p:nvPr>
            <p:ph type="title"/>
          </p:nvPr>
        </p:nvSpPr>
        <p:spPr/>
        <p:txBody>
          <a:bodyPr>
            <a:normAutofit fontScale="90000"/>
          </a:bodyPr>
          <a:lstStyle/>
          <a:p>
            <a:r>
              <a:rPr lang="de-DE" dirty="0"/>
              <a:t>Prior </a:t>
            </a:r>
            <a:r>
              <a:rPr lang="de-DE" dirty="0" err="1"/>
              <a:t>to</a:t>
            </a:r>
            <a:r>
              <a:rPr lang="de-DE" dirty="0"/>
              <a:t> </a:t>
            </a:r>
            <a:r>
              <a:rPr lang="de-DE" dirty="0" err="1"/>
              <a:t>new</a:t>
            </a:r>
            <a:r>
              <a:rPr lang="de-DE" dirty="0"/>
              <a:t> </a:t>
            </a:r>
            <a:r>
              <a:rPr lang="de-DE" dirty="0" err="1"/>
              <a:t>laws</a:t>
            </a:r>
            <a:r>
              <a:rPr lang="de-DE" dirty="0"/>
              <a:t>: </a:t>
            </a:r>
            <a:r>
              <a:rPr lang="de-DE" dirty="0" err="1"/>
              <a:t>Enforce</a:t>
            </a:r>
            <a:r>
              <a:rPr lang="de-DE" dirty="0"/>
              <a:t>  </a:t>
            </a:r>
            <a:r>
              <a:rPr lang="de-DE" dirty="0" err="1"/>
              <a:t>the</a:t>
            </a:r>
            <a:r>
              <a:rPr lang="de-DE" dirty="0"/>
              <a:t> </a:t>
            </a:r>
            <a:r>
              <a:rPr lang="de-DE" dirty="0" err="1"/>
              <a:t>existing</a:t>
            </a:r>
            <a:endParaRPr lang="de-DE" dirty="0"/>
          </a:p>
        </p:txBody>
      </p:sp>
      <p:sp>
        <p:nvSpPr>
          <p:cNvPr id="3" name="Inhaltsplatzhalter 2">
            <a:extLst>
              <a:ext uri="{FF2B5EF4-FFF2-40B4-BE49-F238E27FC236}">
                <a16:creationId xmlns:a16="http://schemas.microsoft.com/office/drawing/2014/main" id="{BB62AA12-098B-4C22-A03B-FA061FB1C153}"/>
              </a:ext>
            </a:extLst>
          </p:cNvPr>
          <p:cNvSpPr>
            <a:spLocks noGrp="1"/>
          </p:cNvSpPr>
          <p:nvPr>
            <p:ph idx="1"/>
          </p:nvPr>
        </p:nvSpPr>
        <p:spPr>
          <a:xfrm>
            <a:off x="628650" y="1916832"/>
            <a:ext cx="7886700" cy="3960440"/>
          </a:xfrm>
        </p:spPr>
        <p:txBody>
          <a:bodyPr>
            <a:normAutofit fontScale="70000" lnSpcReduction="20000"/>
          </a:bodyPr>
          <a:lstStyle/>
          <a:p>
            <a:r>
              <a:rPr lang="de-DE" dirty="0"/>
              <a:t>Combat illegal and </a:t>
            </a:r>
            <a:r>
              <a:rPr lang="de-DE" dirty="0" err="1"/>
              <a:t>illicit</a:t>
            </a:r>
            <a:r>
              <a:rPr lang="de-DE" dirty="0"/>
              <a:t> </a:t>
            </a:r>
            <a:r>
              <a:rPr lang="de-DE" dirty="0" err="1"/>
              <a:t>activities</a:t>
            </a:r>
            <a:endParaRPr lang="de-DE" dirty="0"/>
          </a:p>
          <a:p>
            <a:r>
              <a:rPr lang="de-DE" dirty="0" err="1"/>
              <a:t>Replace</a:t>
            </a:r>
            <a:r>
              <a:rPr lang="de-DE" dirty="0"/>
              <a:t> </a:t>
            </a:r>
            <a:r>
              <a:rPr lang="de-DE" dirty="0" err="1"/>
              <a:t>tax</a:t>
            </a:r>
            <a:r>
              <a:rPr lang="de-DE" dirty="0"/>
              <a:t> </a:t>
            </a:r>
            <a:r>
              <a:rPr lang="de-DE" dirty="0" err="1"/>
              <a:t>competition</a:t>
            </a:r>
            <a:r>
              <a:rPr lang="de-DE" dirty="0"/>
              <a:t> </a:t>
            </a:r>
            <a:r>
              <a:rPr lang="de-DE" dirty="0" err="1"/>
              <a:t>with</a:t>
            </a:r>
            <a:r>
              <a:rPr lang="de-DE" dirty="0"/>
              <a:t> </a:t>
            </a:r>
            <a:r>
              <a:rPr lang="de-DE" dirty="0" err="1"/>
              <a:t>tax</a:t>
            </a:r>
            <a:r>
              <a:rPr lang="de-DE" dirty="0"/>
              <a:t> </a:t>
            </a:r>
            <a:r>
              <a:rPr lang="de-DE" dirty="0" err="1"/>
              <a:t>cooperation</a:t>
            </a:r>
            <a:endParaRPr lang="de-DE" dirty="0"/>
          </a:p>
          <a:p>
            <a:r>
              <a:rPr lang="de-DE" dirty="0"/>
              <a:t>End tax </a:t>
            </a:r>
            <a:r>
              <a:rPr lang="de-DE" dirty="0" err="1"/>
              <a:t>havens</a:t>
            </a:r>
            <a:endParaRPr lang="de-DE" dirty="0"/>
          </a:p>
          <a:p>
            <a:r>
              <a:rPr lang="de-DE" dirty="0"/>
              <a:t>Public </a:t>
            </a:r>
            <a:r>
              <a:rPr lang="de-DE" dirty="0" err="1"/>
              <a:t>transparency</a:t>
            </a:r>
            <a:r>
              <a:rPr lang="de-DE" dirty="0"/>
              <a:t> </a:t>
            </a:r>
            <a:r>
              <a:rPr lang="de-DE" dirty="0" err="1"/>
              <a:t>of</a:t>
            </a:r>
            <a:r>
              <a:rPr lang="de-DE" dirty="0"/>
              <a:t> tax </a:t>
            </a:r>
            <a:r>
              <a:rPr lang="de-DE" dirty="0" err="1"/>
              <a:t>haven</a:t>
            </a:r>
            <a:r>
              <a:rPr lang="de-DE" dirty="0"/>
              <a:t> Shell Companies, Trusts, SPVs</a:t>
            </a:r>
          </a:p>
          <a:p>
            <a:r>
              <a:rPr lang="de-DE" dirty="0" err="1"/>
              <a:t>Equal</a:t>
            </a:r>
            <a:r>
              <a:rPr lang="de-DE" dirty="0"/>
              <a:t> </a:t>
            </a:r>
            <a:r>
              <a:rPr lang="de-DE" dirty="0" err="1"/>
              <a:t>transparency</a:t>
            </a:r>
            <a:r>
              <a:rPr lang="de-DE" dirty="0"/>
              <a:t> </a:t>
            </a:r>
            <a:r>
              <a:rPr lang="de-DE" dirty="0" err="1"/>
              <a:t>of</a:t>
            </a:r>
            <a:r>
              <a:rPr lang="de-DE" dirty="0"/>
              <a:t> all </a:t>
            </a:r>
            <a:r>
              <a:rPr lang="de-DE" dirty="0" err="1"/>
              <a:t>persons</a:t>
            </a:r>
            <a:r>
              <a:rPr lang="de-DE" dirty="0"/>
              <a:t> </a:t>
            </a:r>
            <a:r>
              <a:rPr lang="de-DE" dirty="0" err="1"/>
              <a:t>towards</a:t>
            </a:r>
            <a:r>
              <a:rPr lang="de-DE" dirty="0"/>
              <a:t> tax </a:t>
            </a:r>
            <a:r>
              <a:rPr lang="de-DE" dirty="0" err="1"/>
              <a:t>administrations</a:t>
            </a:r>
            <a:endParaRPr lang="de-DE" dirty="0"/>
          </a:p>
          <a:p>
            <a:r>
              <a:rPr lang="de-DE" dirty="0"/>
              <a:t>Public </a:t>
            </a:r>
            <a:r>
              <a:rPr lang="de-DE" dirty="0" err="1"/>
              <a:t>transparency</a:t>
            </a:r>
            <a:r>
              <a:rPr lang="de-DE" dirty="0"/>
              <a:t> </a:t>
            </a:r>
            <a:r>
              <a:rPr lang="de-DE" dirty="0" err="1"/>
              <a:t>of</a:t>
            </a:r>
            <a:r>
              <a:rPr lang="de-DE" dirty="0"/>
              <a:t> TNCs (</a:t>
            </a:r>
            <a:r>
              <a:rPr lang="de-DE" dirty="0" err="1"/>
              <a:t>public</a:t>
            </a:r>
            <a:r>
              <a:rPr lang="de-DE" dirty="0"/>
              <a:t> </a:t>
            </a:r>
            <a:r>
              <a:rPr lang="de-DE" dirty="0" err="1"/>
              <a:t>CbCR</a:t>
            </a:r>
            <a:r>
              <a:rPr lang="de-DE" dirty="0"/>
              <a:t>)</a:t>
            </a:r>
          </a:p>
          <a:p>
            <a:r>
              <a:rPr lang="de-DE" dirty="0" err="1"/>
              <a:t>Transparency</a:t>
            </a:r>
            <a:r>
              <a:rPr lang="de-DE" dirty="0"/>
              <a:t> </a:t>
            </a:r>
            <a:r>
              <a:rPr lang="de-DE" dirty="0" err="1"/>
              <a:t>of</a:t>
            </a:r>
            <a:r>
              <a:rPr lang="de-DE" dirty="0"/>
              <a:t> TNC-UBOs </a:t>
            </a:r>
            <a:r>
              <a:rPr lang="de-DE" dirty="0" err="1"/>
              <a:t>towards</a:t>
            </a:r>
            <a:r>
              <a:rPr lang="de-DE" dirty="0"/>
              <a:t> tax </a:t>
            </a:r>
            <a:r>
              <a:rPr lang="de-DE" dirty="0" err="1"/>
              <a:t>administrations</a:t>
            </a:r>
            <a:endParaRPr lang="de-DE" dirty="0"/>
          </a:p>
          <a:p>
            <a:r>
              <a:rPr lang="de-DE" dirty="0" err="1"/>
              <a:t>Transparency</a:t>
            </a:r>
            <a:r>
              <a:rPr lang="de-DE" dirty="0"/>
              <a:t> </a:t>
            </a:r>
            <a:r>
              <a:rPr lang="de-DE" dirty="0" err="1"/>
              <a:t>of</a:t>
            </a:r>
            <a:r>
              <a:rPr lang="de-DE" dirty="0"/>
              <a:t> real </a:t>
            </a:r>
            <a:r>
              <a:rPr lang="de-DE" dirty="0" err="1"/>
              <a:t>estate</a:t>
            </a:r>
            <a:r>
              <a:rPr lang="de-DE" dirty="0"/>
              <a:t> </a:t>
            </a:r>
            <a:r>
              <a:rPr lang="de-DE" dirty="0" err="1"/>
              <a:t>or</a:t>
            </a:r>
            <a:r>
              <a:rPr lang="de-DE" dirty="0"/>
              <a:t> </a:t>
            </a:r>
            <a:r>
              <a:rPr lang="de-DE" dirty="0" err="1"/>
              <a:t>financial</a:t>
            </a:r>
            <a:r>
              <a:rPr lang="de-DE" dirty="0"/>
              <a:t> </a:t>
            </a:r>
            <a:r>
              <a:rPr lang="de-DE" dirty="0" err="1"/>
              <a:t>asset</a:t>
            </a:r>
            <a:r>
              <a:rPr lang="de-DE" dirty="0"/>
              <a:t> </a:t>
            </a:r>
            <a:r>
              <a:rPr lang="de-DE" dirty="0" err="1"/>
              <a:t>ownership</a:t>
            </a:r>
            <a:r>
              <a:rPr lang="de-DE" dirty="0"/>
              <a:t> (?)</a:t>
            </a:r>
          </a:p>
          <a:p>
            <a:r>
              <a:rPr lang="de-DE" dirty="0" err="1"/>
              <a:t>Adequate</a:t>
            </a:r>
            <a:r>
              <a:rPr lang="de-DE" dirty="0"/>
              <a:t> </a:t>
            </a:r>
            <a:r>
              <a:rPr lang="de-DE" dirty="0" err="1"/>
              <a:t>staffing</a:t>
            </a:r>
            <a:r>
              <a:rPr lang="de-DE" dirty="0"/>
              <a:t> </a:t>
            </a:r>
            <a:r>
              <a:rPr lang="de-DE" dirty="0" err="1"/>
              <a:t>for</a:t>
            </a:r>
            <a:r>
              <a:rPr lang="de-DE" dirty="0"/>
              <a:t> investigative and </a:t>
            </a:r>
            <a:r>
              <a:rPr lang="de-DE" dirty="0" err="1"/>
              <a:t>enforcement</a:t>
            </a:r>
            <a:r>
              <a:rPr lang="de-DE" dirty="0"/>
              <a:t> </a:t>
            </a:r>
            <a:r>
              <a:rPr lang="de-DE" dirty="0" err="1"/>
              <a:t>authorities</a:t>
            </a:r>
            <a:endParaRPr lang="de-DE" dirty="0"/>
          </a:p>
          <a:p>
            <a:r>
              <a:rPr lang="de-DE" dirty="0" err="1"/>
              <a:t>Specific</a:t>
            </a:r>
            <a:r>
              <a:rPr lang="de-DE" dirty="0"/>
              <a:t> </a:t>
            </a:r>
            <a:r>
              <a:rPr lang="de-DE" dirty="0" err="1"/>
              <a:t>units</a:t>
            </a:r>
            <a:r>
              <a:rPr lang="de-DE" dirty="0"/>
              <a:t> </a:t>
            </a:r>
            <a:r>
              <a:rPr lang="de-DE" dirty="0" err="1"/>
              <a:t>for</a:t>
            </a:r>
            <a:r>
              <a:rPr lang="de-DE" dirty="0"/>
              <a:t> TNCs, HNWIs and UHNWIs</a:t>
            </a:r>
          </a:p>
          <a:p>
            <a:r>
              <a:rPr lang="de-DE" dirty="0" err="1"/>
              <a:t>Protection</a:t>
            </a:r>
            <a:r>
              <a:rPr lang="de-DE" dirty="0"/>
              <a:t> </a:t>
            </a:r>
            <a:r>
              <a:rPr lang="de-DE" dirty="0" err="1"/>
              <a:t>of</a:t>
            </a:r>
            <a:r>
              <a:rPr lang="de-DE" dirty="0"/>
              <a:t> </a:t>
            </a:r>
            <a:r>
              <a:rPr lang="de-DE" dirty="0" err="1"/>
              <a:t>Whistleblower</a:t>
            </a:r>
            <a:endParaRPr lang="de-DE" dirty="0"/>
          </a:p>
        </p:txBody>
      </p:sp>
    </p:spTree>
    <p:extLst>
      <p:ext uri="{BB962C8B-B14F-4D97-AF65-F5344CB8AC3E}">
        <p14:creationId xmlns:p14="http://schemas.microsoft.com/office/powerpoint/2010/main" val="2739767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E43B9C-D653-4B68-B1DB-F091B7DA36FB}"/>
              </a:ext>
            </a:extLst>
          </p:cNvPr>
          <p:cNvSpPr>
            <a:spLocks noGrp="1"/>
          </p:cNvSpPr>
          <p:nvPr>
            <p:ph type="title"/>
          </p:nvPr>
        </p:nvSpPr>
        <p:spPr/>
        <p:txBody>
          <a:bodyPr>
            <a:normAutofit/>
          </a:bodyPr>
          <a:lstStyle/>
          <a:p>
            <a:r>
              <a:rPr lang="de-DE" sz="3300" dirty="0" err="1"/>
              <a:t>Diminish</a:t>
            </a:r>
            <a:r>
              <a:rPr lang="de-DE" sz="3300" dirty="0"/>
              <a:t> </a:t>
            </a:r>
            <a:r>
              <a:rPr lang="de-DE" sz="3300" dirty="0" err="1"/>
              <a:t>inequality</a:t>
            </a:r>
            <a:r>
              <a:rPr lang="de-DE" sz="3300" dirty="0"/>
              <a:t>, </a:t>
            </a:r>
            <a:r>
              <a:rPr lang="de-DE" sz="3300" dirty="0" err="1"/>
              <a:t>secure</a:t>
            </a:r>
            <a:r>
              <a:rPr lang="de-DE" sz="3300" dirty="0"/>
              <a:t> </a:t>
            </a:r>
            <a:r>
              <a:rPr lang="de-DE" sz="3300" dirty="0" err="1"/>
              <a:t>participation</a:t>
            </a:r>
            <a:r>
              <a:rPr lang="de-DE" sz="3300" dirty="0"/>
              <a:t> </a:t>
            </a:r>
            <a:r>
              <a:rPr lang="de-DE" sz="3300" dirty="0" err="1"/>
              <a:t>of</a:t>
            </a:r>
            <a:r>
              <a:rPr lang="de-DE" sz="3300" dirty="0"/>
              <a:t> all</a:t>
            </a:r>
          </a:p>
        </p:txBody>
      </p:sp>
      <p:sp>
        <p:nvSpPr>
          <p:cNvPr id="3" name="Inhaltsplatzhalter 2">
            <a:extLst>
              <a:ext uri="{FF2B5EF4-FFF2-40B4-BE49-F238E27FC236}">
                <a16:creationId xmlns:a16="http://schemas.microsoft.com/office/drawing/2014/main" id="{856B1450-7F38-4F8F-97C3-2F66038F3D04}"/>
              </a:ext>
            </a:extLst>
          </p:cNvPr>
          <p:cNvSpPr>
            <a:spLocks noGrp="1"/>
          </p:cNvSpPr>
          <p:nvPr>
            <p:ph idx="1"/>
          </p:nvPr>
        </p:nvSpPr>
        <p:spPr/>
        <p:txBody>
          <a:bodyPr/>
          <a:lstStyle/>
          <a:p>
            <a:r>
              <a:rPr lang="de-DE" dirty="0"/>
              <a:t>Level </a:t>
            </a:r>
            <a:r>
              <a:rPr lang="de-DE" dirty="0" err="1"/>
              <a:t>playing</a:t>
            </a:r>
            <a:r>
              <a:rPr lang="de-DE" dirty="0"/>
              <a:t> </a:t>
            </a:r>
            <a:r>
              <a:rPr lang="de-DE" dirty="0" err="1"/>
              <a:t>field</a:t>
            </a:r>
            <a:r>
              <a:rPr lang="de-DE" dirty="0"/>
              <a:t> </a:t>
            </a:r>
            <a:r>
              <a:rPr lang="de-DE" dirty="0" err="1"/>
              <a:t>for</a:t>
            </a:r>
            <a:r>
              <a:rPr lang="de-DE" dirty="0"/>
              <a:t> all in </a:t>
            </a:r>
            <a:r>
              <a:rPr lang="de-DE" dirty="0" err="1"/>
              <a:t>business</a:t>
            </a:r>
            <a:endParaRPr lang="de-DE" dirty="0"/>
          </a:p>
          <a:p>
            <a:r>
              <a:rPr lang="de-DE" dirty="0"/>
              <a:t>Review </a:t>
            </a:r>
            <a:r>
              <a:rPr lang="de-DE" dirty="0" err="1"/>
              <a:t>tax</a:t>
            </a:r>
            <a:r>
              <a:rPr lang="de-DE" dirty="0"/>
              <a:t> </a:t>
            </a:r>
            <a:r>
              <a:rPr lang="de-DE" dirty="0" err="1"/>
              <a:t>base</a:t>
            </a:r>
            <a:r>
              <a:rPr lang="de-DE" dirty="0"/>
              <a:t>, </a:t>
            </a:r>
            <a:r>
              <a:rPr lang="de-DE" dirty="0" err="1"/>
              <a:t>tax</a:t>
            </a:r>
            <a:r>
              <a:rPr lang="de-DE" dirty="0"/>
              <a:t> </a:t>
            </a:r>
            <a:r>
              <a:rPr lang="de-DE" dirty="0" err="1"/>
              <a:t>privileges</a:t>
            </a:r>
            <a:r>
              <a:rPr lang="de-DE" dirty="0"/>
              <a:t> and </a:t>
            </a:r>
            <a:r>
              <a:rPr lang="de-DE" dirty="0" err="1"/>
              <a:t>businesses</a:t>
            </a:r>
            <a:endParaRPr lang="de-DE" dirty="0"/>
          </a:p>
          <a:p>
            <a:r>
              <a:rPr lang="de-DE" dirty="0" err="1"/>
              <a:t>Principle</a:t>
            </a:r>
            <a:r>
              <a:rPr lang="de-DE" dirty="0"/>
              <a:t> </a:t>
            </a:r>
            <a:r>
              <a:rPr lang="de-DE" dirty="0" err="1"/>
              <a:t>of</a:t>
            </a:r>
            <a:r>
              <a:rPr lang="de-DE" dirty="0"/>
              <a:t> Ability </a:t>
            </a:r>
            <a:r>
              <a:rPr lang="de-DE" dirty="0" err="1"/>
              <a:t>to</a:t>
            </a:r>
            <a:r>
              <a:rPr lang="de-DE" dirty="0"/>
              <a:t> Pay, progressive </a:t>
            </a:r>
            <a:r>
              <a:rPr lang="de-DE" dirty="0" err="1"/>
              <a:t>direct</a:t>
            </a:r>
            <a:r>
              <a:rPr lang="de-DE" dirty="0"/>
              <a:t> </a:t>
            </a:r>
            <a:r>
              <a:rPr lang="de-DE" dirty="0" err="1"/>
              <a:t>taxation</a:t>
            </a:r>
            <a:endParaRPr lang="de-DE" dirty="0"/>
          </a:p>
          <a:p>
            <a:endParaRPr lang="de-DE" dirty="0">
              <a:sym typeface="Wingdings" panose="05000000000000000000" pitchFamily="2" charset="2"/>
            </a:endParaRPr>
          </a:p>
          <a:p>
            <a:endParaRPr lang="de-DE" dirty="0"/>
          </a:p>
        </p:txBody>
      </p:sp>
    </p:spTree>
    <p:extLst>
      <p:ext uri="{BB962C8B-B14F-4D97-AF65-F5344CB8AC3E}">
        <p14:creationId xmlns:p14="http://schemas.microsoft.com/office/powerpoint/2010/main" val="2993858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Shifting</a:t>
            </a:r>
            <a:r>
              <a:rPr lang="de-DE" dirty="0"/>
              <a:t> </a:t>
            </a:r>
            <a:r>
              <a:rPr lang="de-DE" dirty="0" err="1"/>
              <a:t>the</a:t>
            </a:r>
            <a:r>
              <a:rPr lang="de-DE" dirty="0"/>
              <a:t> tax </a:t>
            </a:r>
            <a:r>
              <a:rPr lang="de-DE" dirty="0" err="1"/>
              <a:t>burden</a:t>
            </a:r>
            <a:endParaRPr lang="de-DE" dirty="0"/>
          </a:p>
        </p:txBody>
      </p:sp>
      <p:graphicFrame>
        <p:nvGraphicFramePr>
          <p:cNvPr id="4" name="Inhaltsplatzhalter 3"/>
          <p:cNvGraphicFramePr>
            <a:graphicFrameLocks noGrp="1"/>
          </p:cNvGraphicFramePr>
          <p:nvPr>
            <p:ph idx="1"/>
          </p:nvPr>
        </p:nvGraphicFramePr>
        <p:xfrm>
          <a:off x="457200" y="1600200"/>
          <a:ext cx="8229599" cy="1516253"/>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370840">
                <a:tc>
                  <a:txBody>
                    <a:bodyPr/>
                    <a:lstStyle/>
                    <a:p>
                      <a:pPr>
                        <a:lnSpc>
                          <a:spcPct val="115000"/>
                        </a:lnSpc>
                        <a:spcAft>
                          <a:spcPts val="0"/>
                        </a:spcAft>
                      </a:pPr>
                      <a:endParaRPr lang="en-GB" sz="1200" dirty="0">
                        <a:latin typeface="Times New Roman"/>
                        <a:ea typeface="Times New Roman"/>
                        <a:cs typeface="Times New Roman"/>
                      </a:endParaRPr>
                    </a:p>
                  </a:txBody>
                  <a:tcPr marL="68580" marR="68580" marT="0" marB="0"/>
                </a:tc>
                <a:tc gridSpan="2">
                  <a:txBody>
                    <a:bodyPr/>
                    <a:lstStyle/>
                    <a:p>
                      <a:pPr algn="ctr">
                        <a:lnSpc>
                          <a:spcPct val="115000"/>
                        </a:lnSpc>
                        <a:spcAft>
                          <a:spcPts val="0"/>
                        </a:spcAft>
                      </a:pPr>
                      <a:r>
                        <a:rPr lang="en-GB" sz="1200">
                          <a:latin typeface="Times New Roman"/>
                          <a:ea typeface="Times New Roman"/>
                          <a:cs typeface="Times New Roman"/>
                        </a:rPr>
                        <a:t>Germany</a:t>
                      </a:r>
                      <a:endParaRPr lang="de-DE" sz="1200">
                        <a:latin typeface="Times New Roman"/>
                        <a:ea typeface="Calibri"/>
                        <a:cs typeface="Times New Roman"/>
                      </a:endParaRPr>
                    </a:p>
                  </a:txBody>
                  <a:tcPr marL="68580" marR="68580" marT="0" marB="0"/>
                </a:tc>
                <a:tc hMerge="1">
                  <a:txBody>
                    <a:bodyPr/>
                    <a:lstStyle/>
                    <a:p>
                      <a:endParaRPr lang="de-DE"/>
                    </a:p>
                  </a:txBody>
                  <a:tcPr/>
                </a:tc>
                <a:tc gridSpan="2">
                  <a:txBody>
                    <a:bodyPr/>
                    <a:lstStyle/>
                    <a:p>
                      <a:pPr algn="ctr">
                        <a:lnSpc>
                          <a:spcPct val="115000"/>
                        </a:lnSpc>
                        <a:spcAft>
                          <a:spcPts val="0"/>
                        </a:spcAft>
                      </a:pPr>
                      <a:r>
                        <a:rPr lang="en-GB" sz="1200">
                          <a:latin typeface="Times New Roman"/>
                          <a:ea typeface="Times New Roman"/>
                          <a:cs typeface="Times New Roman"/>
                        </a:rPr>
                        <a:t>Kenya</a:t>
                      </a:r>
                      <a:endParaRPr lang="de-DE" sz="1200">
                        <a:latin typeface="Times New Roman"/>
                        <a:ea typeface="Calibri"/>
                        <a:cs typeface="Times New Roman"/>
                      </a:endParaRPr>
                    </a:p>
                  </a:txBody>
                  <a:tcPr marL="68580" marR="68580" marT="0" marB="0"/>
                </a:tc>
                <a:tc hMerge="1">
                  <a:txBody>
                    <a:bodyPr/>
                    <a:lstStyle/>
                    <a:p>
                      <a:endParaRPr lang="de-DE"/>
                    </a:p>
                  </a:txBody>
                  <a:tcPr/>
                </a:tc>
                <a:tc gridSpan="2">
                  <a:txBody>
                    <a:bodyPr/>
                    <a:lstStyle/>
                    <a:p>
                      <a:pPr algn="ctr">
                        <a:lnSpc>
                          <a:spcPct val="115000"/>
                        </a:lnSpc>
                        <a:spcAft>
                          <a:spcPts val="0"/>
                        </a:spcAft>
                      </a:pPr>
                      <a:r>
                        <a:rPr lang="en-GB" sz="1200">
                          <a:latin typeface="Times New Roman"/>
                          <a:ea typeface="Times New Roman"/>
                          <a:cs typeface="Times New Roman"/>
                        </a:rPr>
                        <a:t>Zambia</a:t>
                      </a:r>
                      <a:endParaRPr lang="de-DE" sz="1200">
                        <a:latin typeface="Times New Roman"/>
                        <a:ea typeface="Calibri"/>
                        <a:cs typeface="Times New Roman"/>
                      </a:endParaRPr>
                    </a:p>
                  </a:txBody>
                  <a:tcPr marL="68580" marR="68580" marT="0" marB="0"/>
                </a:tc>
                <a:tc hMerge="1">
                  <a:txBody>
                    <a:bodyPr/>
                    <a:lstStyle/>
                    <a:p>
                      <a:endParaRPr lang="de-DE"/>
                    </a:p>
                  </a:txBody>
                  <a:tcPr/>
                </a:tc>
                <a:extLst>
                  <a:ext uri="{0D108BD9-81ED-4DB2-BD59-A6C34878D82A}">
                    <a16:rowId xmlns:a16="http://schemas.microsoft.com/office/drawing/2014/main" val="10000"/>
                  </a:ext>
                </a:extLst>
              </a:tr>
              <a:tr h="370840">
                <a:tc>
                  <a:txBody>
                    <a:bodyPr/>
                    <a:lstStyle/>
                    <a:p>
                      <a:pPr>
                        <a:lnSpc>
                          <a:spcPct val="115000"/>
                        </a:lnSpc>
                        <a:spcAft>
                          <a:spcPts val="0"/>
                        </a:spcAft>
                      </a:pPr>
                      <a:endParaRPr lang="en-GB" sz="1200">
                        <a:latin typeface="Times New Roman"/>
                        <a:ea typeface="Times New Roman"/>
                        <a:cs typeface="Times New Roman"/>
                      </a:endParaRPr>
                    </a:p>
                  </a:txBody>
                  <a:tcPr marL="68580" marR="68580" marT="0" marB="0"/>
                </a:tc>
                <a:tc>
                  <a:txBody>
                    <a:bodyPr/>
                    <a:lstStyle/>
                    <a:p>
                      <a:pPr>
                        <a:lnSpc>
                          <a:spcPct val="115000"/>
                        </a:lnSpc>
                        <a:spcAft>
                          <a:spcPts val="0"/>
                        </a:spcAft>
                      </a:pPr>
                      <a:r>
                        <a:rPr lang="en-GB" sz="1200">
                          <a:latin typeface="Times New Roman"/>
                          <a:ea typeface="Times New Roman"/>
                          <a:cs typeface="Times New Roman"/>
                        </a:rPr>
                        <a:t>1975</a:t>
                      </a:r>
                      <a:endParaRPr lang="de-DE" sz="1200">
                        <a:latin typeface="Times New Roman"/>
                        <a:ea typeface="Calibri"/>
                        <a:cs typeface="Times New Roman"/>
                      </a:endParaRPr>
                    </a:p>
                  </a:txBody>
                  <a:tcPr marL="68580" marR="68580" marT="0" marB="0"/>
                </a:tc>
                <a:tc>
                  <a:txBody>
                    <a:bodyPr/>
                    <a:lstStyle/>
                    <a:p>
                      <a:pPr>
                        <a:lnSpc>
                          <a:spcPct val="115000"/>
                        </a:lnSpc>
                        <a:spcAft>
                          <a:spcPts val="0"/>
                        </a:spcAft>
                      </a:pPr>
                      <a:r>
                        <a:rPr lang="en-GB" sz="1200">
                          <a:latin typeface="Times New Roman"/>
                          <a:ea typeface="Times New Roman"/>
                          <a:cs typeface="Times New Roman"/>
                        </a:rPr>
                        <a:t>2017</a:t>
                      </a:r>
                      <a:endParaRPr lang="de-DE" sz="1200">
                        <a:latin typeface="Times New Roman"/>
                        <a:ea typeface="Calibri"/>
                        <a:cs typeface="Times New Roman"/>
                      </a:endParaRPr>
                    </a:p>
                  </a:txBody>
                  <a:tcPr marL="68580" marR="68580" marT="0" marB="0"/>
                </a:tc>
                <a:tc>
                  <a:txBody>
                    <a:bodyPr/>
                    <a:lstStyle/>
                    <a:p>
                      <a:pPr>
                        <a:lnSpc>
                          <a:spcPct val="115000"/>
                        </a:lnSpc>
                        <a:spcAft>
                          <a:spcPts val="0"/>
                        </a:spcAft>
                      </a:pPr>
                      <a:r>
                        <a:rPr lang="en-GB" sz="1200">
                          <a:latin typeface="Times New Roman"/>
                          <a:ea typeface="Times New Roman"/>
                          <a:cs typeface="Times New Roman"/>
                        </a:rPr>
                        <a:t>1974</a:t>
                      </a:r>
                      <a:endParaRPr lang="de-DE" sz="1200">
                        <a:latin typeface="Times New Roman"/>
                        <a:ea typeface="Calibri"/>
                        <a:cs typeface="Times New Roman"/>
                      </a:endParaRPr>
                    </a:p>
                  </a:txBody>
                  <a:tcPr marL="68580" marR="68580" marT="0" marB="0"/>
                </a:tc>
                <a:tc>
                  <a:txBody>
                    <a:bodyPr/>
                    <a:lstStyle/>
                    <a:p>
                      <a:pPr>
                        <a:lnSpc>
                          <a:spcPct val="115000"/>
                        </a:lnSpc>
                        <a:spcAft>
                          <a:spcPts val="0"/>
                        </a:spcAft>
                      </a:pPr>
                      <a:r>
                        <a:rPr lang="en-GB" sz="1200">
                          <a:latin typeface="Times New Roman"/>
                          <a:ea typeface="Times New Roman"/>
                          <a:cs typeface="Times New Roman"/>
                        </a:rPr>
                        <a:t>2017</a:t>
                      </a:r>
                      <a:endParaRPr lang="de-DE" sz="1200">
                        <a:latin typeface="Times New Roman"/>
                        <a:ea typeface="Calibri"/>
                        <a:cs typeface="Times New Roman"/>
                      </a:endParaRPr>
                    </a:p>
                  </a:txBody>
                  <a:tcPr marL="68580" marR="68580" marT="0" marB="0"/>
                </a:tc>
                <a:tc>
                  <a:txBody>
                    <a:bodyPr/>
                    <a:lstStyle/>
                    <a:p>
                      <a:pPr>
                        <a:lnSpc>
                          <a:spcPct val="115000"/>
                        </a:lnSpc>
                        <a:spcAft>
                          <a:spcPts val="0"/>
                        </a:spcAft>
                      </a:pPr>
                      <a:r>
                        <a:rPr lang="en-GB" sz="1200">
                          <a:latin typeface="Times New Roman"/>
                          <a:ea typeface="Times New Roman"/>
                          <a:cs typeface="Times New Roman"/>
                        </a:rPr>
                        <a:t>1970</a:t>
                      </a:r>
                      <a:endParaRPr lang="de-DE" sz="1200">
                        <a:latin typeface="Times New Roman"/>
                        <a:ea typeface="Calibri"/>
                        <a:cs typeface="Times New Roman"/>
                      </a:endParaRPr>
                    </a:p>
                  </a:txBody>
                  <a:tcPr marL="68580" marR="68580" marT="0" marB="0"/>
                </a:tc>
                <a:tc>
                  <a:txBody>
                    <a:bodyPr/>
                    <a:lstStyle/>
                    <a:p>
                      <a:pPr>
                        <a:lnSpc>
                          <a:spcPct val="115000"/>
                        </a:lnSpc>
                        <a:spcAft>
                          <a:spcPts val="0"/>
                        </a:spcAft>
                      </a:pPr>
                      <a:r>
                        <a:rPr lang="en-GB" sz="1200">
                          <a:latin typeface="Times New Roman"/>
                          <a:ea typeface="Times New Roman"/>
                          <a:cs typeface="Times New Roman"/>
                        </a:rPr>
                        <a:t>2017</a:t>
                      </a:r>
                      <a:endParaRPr lang="de-DE" sz="1200">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r h="370840">
                <a:tc>
                  <a:txBody>
                    <a:bodyPr/>
                    <a:lstStyle/>
                    <a:p>
                      <a:pPr>
                        <a:lnSpc>
                          <a:spcPct val="115000"/>
                        </a:lnSpc>
                        <a:spcAft>
                          <a:spcPts val="0"/>
                        </a:spcAft>
                      </a:pPr>
                      <a:r>
                        <a:rPr lang="en-GB" sz="1200">
                          <a:latin typeface="Times New Roman"/>
                          <a:ea typeface="Times New Roman"/>
                          <a:cs typeface="Times New Roman"/>
                        </a:rPr>
                        <a:t>Top PIT Rate</a:t>
                      </a:r>
                      <a:endParaRPr lang="de-DE" sz="1200">
                        <a:latin typeface="Times New Roman"/>
                        <a:ea typeface="Calibri"/>
                        <a:cs typeface="Times New Roman"/>
                      </a:endParaRPr>
                    </a:p>
                  </a:txBody>
                  <a:tcPr marL="68580" marR="68580" marT="0" marB="0"/>
                </a:tc>
                <a:tc>
                  <a:txBody>
                    <a:bodyPr/>
                    <a:lstStyle/>
                    <a:p>
                      <a:pPr>
                        <a:lnSpc>
                          <a:spcPct val="115000"/>
                        </a:lnSpc>
                        <a:spcAft>
                          <a:spcPts val="0"/>
                        </a:spcAft>
                      </a:pPr>
                      <a:r>
                        <a:rPr lang="en-GB" sz="1200">
                          <a:latin typeface="Times New Roman"/>
                          <a:ea typeface="Times New Roman"/>
                          <a:cs typeface="Times New Roman"/>
                        </a:rPr>
                        <a:t>56%</a:t>
                      </a:r>
                      <a:endParaRPr lang="de-DE" sz="1200">
                        <a:latin typeface="Times New Roman"/>
                        <a:ea typeface="Calibri"/>
                        <a:cs typeface="Times New Roman"/>
                      </a:endParaRPr>
                    </a:p>
                  </a:txBody>
                  <a:tcPr marL="68580" marR="68580" marT="0" marB="0"/>
                </a:tc>
                <a:tc>
                  <a:txBody>
                    <a:bodyPr/>
                    <a:lstStyle/>
                    <a:p>
                      <a:pPr>
                        <a:lnSpc>
                          <a:spcPct val="115000"/>
                        </a:lnSpc>
                        <a:spcAft>
                          <a:spcPts val="0"/>
                        </a:spcAft>
                      </a:pPr>
                      <a:r>
                        <a:rPr lang="en-GB" sz="1200">
                          <a:latin typeface="Times New Roman"/>
                          <a:ea typeface="Times New Roman"/>
                          <a:cs typeface="Times New Roman"/>
                        </a:rPr>
                        <a:t>45%</a:t>
                      </a:r>
                      <a:endParaRPr lang="de-DE" sz="1200">
                        <a:latin typeface="Times New Roman"/>
                        <a:ea typeface="Calibri"/>
                        <a:cs typeface="Times New Roman"/>
                      </a:endParaRPr>
                    </a:p>
                  </a:txBody>
                  <a:tcPr marL="68580" marR="68580" marT="0" marB="0"/>
                </a:tc>
                <a:tc>
                  <a:txBody>
                    <a:bodyPr/>
                    <a:lstStyle/>
                    <a:p>
                      <a:pPr>
                        <a:lnSpc>
                          <a:spcPct val="115000"/>
                        </a:lnSpc>
                        <a:spcAft>
                          <a:spcPts val="0"/>
                        </a:spcAft>
                      </a:pPr>
                      <a:r>
                        <a:rPr lang="en-GB" sz="1200">
                          <a:latin typeface="Times New Roman"/>
                          <a:ea typeface="Times New Roman"/>
                          <a:cs typeface="Times New Roman"/>
                        </a:rPr>
                        <a:t>65%</a:t>
                      </a:r>
                      <a:endParaRPr lang="de-DE" sz="1200">
                        <a:latin typeface="Times New Roman"/>
                        <a:ea typeface="Calibri"/>
                        <a:cs typeface="Times New Roman"/>
                      </a:endParaRPr>
                    </a:p>
                  </a:txBody>
                  <a:tcPr marL="68580" marR="68580" marT="0" marB="0"/>
                </a:tc>
                <a:tc>
                  <a:txBody>
                    <a:bodyPr/>
                    <a:lstStyle/>
                    <a:p>
                      <a:pPr>
                        <a:lnSpc>
                          <a:spcPct val="115000"/>
                        </a:lnSpc>
                        <a:spcAft>
                          <a:spcPts val="0"/>
                        </a:spcAft>
                      </a:pPr>
                      <a:r>
                        <a:rPr lang="en-GB" sz="1200">
                          <a:latin typeface="Times New Roman"/>
                          <a:ea typeface="Times New Roman"/>
                          <a:cs typeface="Times New Roman"/>
                        </a:rPr>
                        <a:t>30%</a:t>
                      </a:r>
                      <a:endParaRPr lang="de-DE" sz="1200">
                        <a:latin typeface="Times New Roman"/>
                        <a:ea typeface="Calibri"/>
                        <a:cs typeface="Times New Roman"/>
                      </a:endParaRPr>
                    </a:p>
                  </a:txBody>
                  <a:tcPr marL="68580" marR="68580" marT="0" marB="0"/>
                </a:tc>
                <a:tc>
                  <a:txBody>
                    <a:bodyPr/>
                    <a:lstStyle/>
                    <a:p>
                      <a:pPr>
                        <a:lnSpc>
                          <a:spcPct val="115000"/>
                        </a:lnSpc>
                        <a:spcAft>
                          <a:spcPts val="0"/>
                        </a:spcAft>
                      </a:pPr>
                      <a:r>
                        <a:rPr lang="en-GB" sz="1200">
                          <a:latin typeface="Times New Roman"/>
                          <a:ea typeface="Times New Roman"/>
                          <a:cs typeface="Times New Roman"/>
                        </a:rPr>
                        <a:t>45%</a:t>
                      </a:r>
                      <a:endParaRPr lang="de-DE" sz="1200">
                        <a:latin typeface="Times New Roman"/>
                        <a:ea typeface="Calibri"/>
                        <a:cs typeface="Times New Roman"/>
                      </a:endParaRPr>
                    </a:p>
                  </a:txBody>
                  <a:tcPr marL="68580" marR="68580" marT="0" marB="0"/>
                </a:tc>
                <a:tc>
                  <a:txBody>
                    <a:bodyPr/>
                    <a:lstStyle/>
                    <a:p>
                      <a:pPr>
                        <a:lnSpc>
                          <a:spcPct val="115000"/>
                        </a:lnSpc>
                        <a:spcAft>
                          <a:spcPts val="0"/>
                        </a:spcAft>
                      </a:pPr>
                      <a:r>
                        <a:rPr lang="en-GB" sz="1200">
                          <a:latin typeface="Times New Roman"/>
                          <a:ea typeface="Times New Roman"/>
                          <a:cs typeface="Times New Roman"/>
                        </a:rPr>
                        <a:t>37.5%</a:t>
                      </a:r>
                      <a:endParaRPr lang="de-DE" sz="1200">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r h="370840">
                <a:tc>
                  <a:txBody>
                    <a:bodyPr/>
                    <a:lstStyle/>
                    <a:p>
                      <a:pPr>
                        <a:lnSpc>
                          <a:spcPct val="115000"/>
                        </a:lnSpc>
                        <a:spcAft>
                          <a:spcPts val="0"/>
                        </a:spcAft>
                      </a:pPr>
                      <a:r>
                        <a:rPr lang="en-GB" sz="1200">
                          <a:latin typeface="Times New Roman"/>
                          <a:ea typeface="Times New Roman"/>
                          <a:cs typeface="Times New Roman"/>
                        </a:rPr>
                        <a:t>Sales Tax or VAT </a:t>
                      </a:r>
                      <a:endParaRPr lang="de-DE" sz="1200">
                        <a:latin typeface="Times New Roman"/>
                        <a:ea typeface="Calibri"/>
                        <a:cs typeface="Times New Roman"/>
                      </a:endParaRPr>
                    </a:p>
                  </a:txBody>
                  <a:tcPr marL="68580" marR="68580" marT="0" marB="0"/>
                </a:tc>
                <a:tc>
                  <a:txBody>
                    <a:bodyPr/>
                    <a:lstStyle/>
                    <a:p>
                      <a:pPr>
                        <a:lnSpc>
                          <a:spcPct val="115000"/>
                        </a:lnSpc>
                        <a:spcAft>
                          <a:spcPts val="0"/>
                        </a:spcAft>
                      </a:pPr>
                      <a:r>
                        <a:rPr lang="en-GB" sz="1200">
                          <a:latin typeface="Times New Roman"/>
                          <a:ea typeface="Times New Roman"/>
                          <a:cs typeface="Times New Roman"/>
                        </a:rPr>
                        <a:t>11%-5.5%</a:t>
                      </a:r>
                      <a:endParaRPr lang="de-DE" sz="1200">
                        <a:latin typeface="Times New Roman"/>
                        <a:ea typeface="Calibri"/>
                        <a:cs typeface="Times New Roman"/>
                      </a:endParaRPr>
                    </a:p>
                  </a:txBody>
                  <a:tcPr marL="68580" marR="68580" marT="0" marB="0"/>
                </a:tc>
                <a:tc>
                  <a:txBody>
                    <a:bodyPr/>
                    <a:lstStyle/>
                    <a:p>
                      <a:pPr>
                        <a:lnSpc>
                          <a:spcPct val="115000"/>
                        </a:lnSpc>
                        <a:spcAft>
                          <a:spcPts val="0"/>
                        </a:spcAft>
                      </a:pPr>
                      <a:r>
                        <a:rPr lang="en-GB" sz="1200">
                          <a:latin typeface="Times New Roman"/>
                          <a:ea typeface="Times New Roman"/>
                          <a:cs typeface="Times New Roman"/>
                        </a:rPr>
                        <a:t>19%-7%-0%</a:t>
                      </a:r>
                      <a:endParaRPr lang="de-DE" sz="1200">
                        <a:latin typeface="Times New Roman"/>
                        <a:ea typeface="Calibri"/>
                        <a:cs typeface="Times New Roman"/>
                      </a:endParaRPr>
                    </a:p>
                  </a:txBody>
                  <a:tcPr marL="68580" marR="68580" marT="0" marB="0"/>
                </a:tc>
                <a:tc>
                  <a:txBody>
                    <a:bodyPr/>
                    <a:lstStyle/>
                    <a:p>
                      <a:pPr>
                        <a:lnSpc>
                          <a:spcPct val="115000"/>
                        </a:lnSpc>
                        <a:spcAft>
                          <a:spcPts val="0"/>
                        </a:spcAft>
                      </a:pPr>
                      <a:r>
                        <a:rPr lang="en-GB" sz="1200">
                          <a:latin typeface="Times New Roman"/>
                          <a:ea typeface="Times New Roman"/>
                          <a:cs typeface="Times New Roman"/>
                        </a:rPr>
                        <a:t>10%</a:t>
                      </a:r>
                      <a:endParaRPr lang="de-DE" sz="1200">
                        <a:latin typeface="Times New Roman"/>
                        <a:ea typeface="Calibri"/>
                        <a:cs typeface="Times New Roman"/>
                      </a:endParaRPr>
                    </a:p>
                  </a:txBody>
                  <a:tcPr marL="68580" marR="68580" marT="0" marB="0"/>
                </a:tc>
                <a:tc>
                  <a:txBody>
                    <a:bodyPr/>
                    <a:lstStyle/>
                    <a:p>
                      <a:pPr>
                        <a:lnSpc>
                          <a:spcPct val="115000"/>
                        </a:lnSpc>
                        <a:spcAft>
                          <a:spcPts val="0"/>
                        </a:spcAft>
                      </a:pPr>
                      <a:r>
                        <a:rPr lang="en-GB" sz="1200">
                          <a:latin typeface="Times New Roman"/>
                          <a:ea typeface="Times New Roman"/>
                          <a:cs typeface="Times New Roman"/>
                        </a:rPr>
                        <a:t>16%-0%</a:t>
                      </a:r>
                      <a:endParaRPr lang="de-DE" sz="1200">
                        <a:latin typeface="Times New Roman"/>
                        <a:ea typeface="Calibri"/>
                        <a:cs typeface="Times New Roman"/>
                      </a:endParaRPr>
                    </a:p>
                  </a:txBody>
                  <a:tcPr marL="68580" marR="68580" marT="0" marB="0"/>
                </a:tc>
                <a:tc>
                  <a:txBody>
                    <a:bodyPr/>
                    <a:lstStyle/>
                    <a:p>
                      <a:pPr>
                        <a:lnSpc>
                          <a:spcPct val="115000"/>
                        </a:lnSpc>
                        <a:spcAft>
                          <a:spcPts val="0"/>
                        </a:spcAft>
                      </a:pPr>
                      <a:r>
                        <a:rPr lang="en-GB" sz="1200">
                          <a:latin typeface="Times New Roman"/>
                          <a:ea typeface="Times New Roman"/>
                          <a:cs typeface="Times New Roman"/>
                        </a:rPr>
                        <a:t>n.a</a:t>
                      </a:r>
                      <a:endParaRPr lang="de-DE" sz="1200">
                        <a:latin typeface="Times New Roman"/>
                        <a:ea typeface="Calibri"/>
                        <a:cs typeface="Times New Roman"/>
                      </a:endParaRPr>
                    </a:p>
                  </a:txBody>
                  <a:tcPr marL="68580" marR="68580" marT="0" marB="0"/>
                </a:tc>
                <a:tc>
                  <a:txBody>
                    <a:bodyPr/>
                    <a:lstStyle/>
                    <a:p>
                      <a:pPr>
                        <a:lnSpc>
                          <a:spcPct val="115000"/>
                        </a:lnSpc>
                        <a:spcAft>
                          <a:spcPts val="0"/>
                        </a:spcAft>
                      </a:pPr>
                      <a:r>
                        <a:rPr lang="en-GB" sz="1200" dirty="0">
                          <a:latin typeface="Times New Roman"/>
                          <a:ea typeface="Times New Roman"/>
                          <a:cs typeface="Times New Roman"/>
                        </a:rPr>
                        <a:t>16%-0%</a:t>
                      </a:r>
                      <a:endParaRPr lang="de-DE" sz="1200" dirty="0">
                        <a:latin typeface="Times New Roman"/>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Autofit/>
          </a:bodyPr>
          <a:lstStyle/>
          <a:p>
            <a:r>
              <a:rPr lang="de-DE" sz="2800" dirty="0"/>
              <a:t>Relative </a:t>
            </a:r>
            <a:r>
              <a:rPr lang="de-DE" sz="2800" dirty="0" err="1"/>
              <a:t>tax</a:t>
            </a:r>
            <a:r>
              <a:rPr lang="de-DE" sz="2800" dirty="0"/>
              <a:t> </a:t>
            </a:r>
            <a:r>
              <a:rPr lang="de-DE" sz="2800" dirty="0" err="1"/>
              <a:t>burden</a:t>
            </a:r>
            <a:r>
              <a:rPr lang="de-DE" sz="2800" dirty="0"/>
              <a:t>, due </a:t>
            </a:r>
            <a:r>
              <a:rPr lang="de-DE" sz="2800" dirty="0" err="1"/>
              <a:t>to</a:t>
            </a:r>
            <a:r>
              <a:rPr lang="de-DE" sz="2800" dirty="0"/>
              <a:t> </a:t>
            </a:r>
            <a:r>
              <a:rPr lang="de-DE" sz="2800" dirty="0" err="1"/>
              <a:t>direct</a:t>
            </a:r>
            <a:r>
              <a:rPr lang="de-DE" sz="2800" dirty="0"/>
              <a:t> and </a:t>
            </a:r>
            <a:r>
              <a:rPr lang="de-DE" sz="2800" dirty="0" err="1"/>
              <a:t>indirect</a:t>
            </a:r>
            <a:r>
              <a:rPr lang="de-DE" sz="2800" dirty="0"/>
              <a:t> </a:t>
            </a:r>
            <a:r>
              <a:rPr lang="de-DE" sz="2800" dirty="0" err="1"/>
              <a:t>taxation</a:t>
            </a:r>
            <a:r>
              <a:rPr lang="de-DE" sz="2800" dirty="0"/>
              <a:t> </a:t>
            </a:r>
            <a:r>
              <a:rPr lang="de-DE" sz="2800" dirty="0" err="1"/>
              <a:t>as</a:t>
            </a:r>
            <a:r>
              <a:rPr lang="de-DE" sz="2800" dirty="0"/>
              <a:t> </a:t>
            </a:r>
            <a:r>
              <a:rPr lang="de-DE" sz="2800" dirty="0" err="1"/>
              <a:t>well</a:t>
            </a:r>
            <a:r>
              <a:rPr lang="de-DE" sz="2800" dirty="0"/>
              <a:t> </a:t>
            </a:r>
            <a:r>
              <a:rPr lang="de-DE" sz="2800" dirty="0" err="1"/>
              <a:t>as</a:t>
            </a:r>
            <a:r>
              <a:rPr lang="de-DE" sz="2800" dirty="0"/>
              <a:t> </a:t>
            </a:r>
            <a:r>
              <a:rPr lang="de-DE" sz="2800" dirty="0" err="1"/>
              <a:t>mandatory</a:t>
            </a:r>
            <a:r>
              <a:rPr lang="de-DE" sz="2800"/>
              <a:t> SSCs</a:t>
            </a:r>
            <a:endParaRPr lang="de-DE" sz="2800" dirty="0"/>
          </a:p>
        </p:txBody>
      </p:sp>
      <p:pic>
        <p:nvPicPr>
          <p:cNvPr id="1026" name="Picture 2" descr="C:\Users\Joerg\Desktop\Wal in Wanne.jpg"/>
          <p:cNvPicPr>
            <a:picLocks noGrp="1" noChangeAspect="1" noChangeArrowheads="1"/>
          </p:cNvPicPr>
          <p:nvPr>
            <p:ph idx="1"/>
          </p:nvPr>
        </p:nvPicPr>
        <p:blipFill>
          <a:blip r:embed="rId2" cstate="print"/>
          <a:srcRect/>
          <a:stretch>
            <a:fillRect/>
          </a:stretch>
        </p:blipFill>
        <p:spPr bwMode="auto">
          <a:xfrm>
            <a:off x="683568" y="1484784"/>
            <a:ext cx="7632848" cy="4824536"/>
          </a:xfrm>
          <a:prstGeom prst="rect">
            <a:avLst/>
          </a:prstGeom>
          <a:noFill/>
        </p:spPr>
      </p:pic>
      <p:sp>
        <p:nvSpPr>
          <p:cNvPr id="4" name="Textfeld 3"/>
          <p:cNvSpPr txBox="1"/>
          <p:nvPr/>
        </p:nvSpPr>
        <p:spPr>
          <a:xfrm>
            <a:off x="827584" y="6488668"/>
            <a:ext cx="5789726" cy="369332"/>
          </a:xfrm>
          <a:prstGeom prst="rect">
            <a:avLst/>
          </a:prstGeom>
          <a:noFill/>
        </p:spPr>
        <p:txBody>
          <a:bodyPr wrap="none" rtlCol="0">
            <a:spAutoFit/>
          </a:bodyPr>
          <a:lstStyle/>
          <a:p>
            <a:r>
              <a:rPr lang="de-DE" dirty="0"/>
              <a:t>Bach u.a. (2016) Wer trägt die Ungleichheit in Deutschland?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E85404C-8C95-4735-87F0-9B95F9D3E214}"/>
              </a:ext>
            </a:extLst>
          </p:cNvPr>
          <p:cNvSpPr>
            <a:spLocks noGrp="1"/>
          </p:cNvSpPr>
          <p:nvPr>
            <p:ph type="title"/>
          </p:nvPr>
        </p:nvSpPr>
        <p:spPr/>
        <p:txBody>
          <a:bodyPr/>
          <a:lstStyle/>
          <a:p>
            <a:r>
              <a:rPr lang="de-DE" dirty="0"/>
              <a:t>Ambition and </a:t>
            </a:r>
            <a:r>
              <a:rPr lang="de-DE" dirty="0" err="1"/>
              <a:t>Pragmatism</a:t>
            </a:r>
            <a:endParaRPr lang="de-DE" dirty="0"/>
          </a:p>
        </p:txBody>
      </p:sp>
      <p:pic>
        <p:nvPicPr>
          <p:cNvPr id="8" name="Inhaltsplatzhalter 7">
            <a:extLst>
              <a:ext uri="{FF2B5EF4-FFF2-40B4-BE49-F238E27FC236}">
                <a16:creationId xmlns:a16="http://schemas.microsoft.com/office/drawing/2014/main" id="{ED6A5EFF-5219-43EC-B67E-52021C7B72B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348880"/>
            <a:ext cx="4038600" cy="3312368"/>
          </a:xfrm>
        </p:spPr>
      </p:pic>
      <p:pic>
        <p:nvPicPr>
          <p:cNvPr id="10" name="Inhaltsplatzhalter 9">
            <a:extLst>
              <a:ext uri="{FF2B5EF4-FFF2-40B4-BE49-F238E27FC236}">
                <a16:creationId xmlns:a16="http://schemas.microsoft.com/office/drawing/2014/main" id="{69B5E6F6-9DF3-4FA4-9B65-E4F437B026E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32040" y="2726141"/>
            <a:ext cx="3754760" cy="2935107"/>
          </a:xfrm>
        </p:spPr>
      </p:pic>
    </p:spTree>
    <p:extLst>
      <p:ext uri="{BB962C8B-B14F-4D97-AF65-F5344CB8AC3E}">
        <p14:creationId xmlns:p14="http://schemas.microsoft.com/office/powerpoint/2010/main" val="2840389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E43B9C-D653-4B68-B1DB-F091B7DA36FB}"/>
              </a:ext>
            </a:extLst>
          </p:cNvPr>
          <p:cNvSpPr>
            <a:spLocks noGrp="1"/>
          </p:cNvSpPr>
          <p:nvPr>
            <p:ph type="title"/>
          </p:nvPr>
        </p:nvSpPr>
        <p:spPr/>
        <p:txBody>
          <a:bodyPr>
            <a:normAutofit/>
          </a:bodyPr>
          <a:lstStyle/>
          <a:p>
            <a:r>
              <a:rPr lang="de-DE" sz="3300" dirty="0" err="1"/>
              <a:t>Diminish</a:t>
            </a:r>
            <a:r>
              <a:rPr lang="de-DE" sz="3300" dirty="0"/>
              <a:t> </a:t>
            </a:r>
            <a:r>
              <a:rPr lang="de-DE" sz="3300" dirty="0" err="1"/>
              <a:t>inequality</a:t>
            </a:r>
            <a:r>
              <a:rPr lang="de-DE" sz="3300" dirty="0"/>
              <a:t>, </a:t>
            </a:r>
            <a:r>
              <a:rPr lang="de-DE" sz="3300" dirty="0" err="1"/>
              <a:t>secure</a:t>
            </a:r>
            <a:r>
              <a:rPr lang="de-DE" sz="3300" dirty="0"/>
              <a:t> </a:t>
            </a:r>
            <a:r>
              <a:rPr lang="de-DE" sz="3300" dirty="0" err="1"/>
              <a:t>participation</a:t>
            </a:r>
            <a:r>
              <a:rPr lang="de-DE" sz="3300" dirty="0"/>
              <a:t> </a:t>
            </a:r>
            <a:r>
              <a:rPr lang="de-DE" sz="3300" dirty="0" err="1"/>
              <a:t>of</a:t>
            </a:r>
            <a:r>
              <a:rPr lang="de-DE" sz="3300" dirty="0"/>
              <a:t> all</a:t>
            </a:r>
          </a:p>
        </p:txBody>
      </p:sp>
      <p:sp>
        <p:nvSpPr>
          <p:cNvPr id="3" name="Inhaltsplatzhalter 2">
            <a:extLst>
              <a:ext uri="{FF2B5EF4-FFF2-40B4-BE49-F238E27FC236}">
                <a16:creationId xmlns:a16="http://schemas.microsoft.com/office/drawing/2014/main" id="{856B1450-7F38-4F8F-97C3-2F66038F3D04}"/>
              </a:ext>
            </a:extLst>
          </p:cNvPr>
          <p:cNvSpPr>
            <a:spLocks noGrp="1"/>
          </p:cNvSpPr>
          <p:nvPr>
            <p:ph idx="1"/>
          </p:nvPr>
        </p:nvSpPr>
        <p:spPr/>
        <p:txBody>
          <a:bodyPr/>
          <a:lstStyle/>
          <a:p>
            <a:r>
              <a:rPr lang="de-DE" dirty="0"/>
              <a:t>Level </a:t>
            </a:r>
            <a:r>
              <a:rPr lang="de-DE" dirty="0" err="1"/>
              <a:t>playing</a:t>
            </a:r>
            <a:r>
              <a:rPr lang="de-DE" dirty="0"/>
              <a:t> </a:t>
            </a:r>
            <a:r>
              <a:rPr lang="de-DE" dirty="0" err="1"/>
              <a:t>field</a:t>
            </a:r>
            <a:r>
              <a:rPr lang="de-DE" dirty="0"/>
              <a:t> </a:t>
            </a:r>
            <a:r>
              <a:rPr lang="de-DE" dirty="0" err="1"/>
              <a:t>for</a:t>
            </a:r>
            <a:r>
              <a:rPr lang="de-DE" dirty="0"/>
              <a:t> all in </a:t>
            </a:r>
            <a:r>
              <a:rPr lang="de-DE" dirty="0" err="1"/>
              <a:t>business</a:t>
            </a:r>
            <a:endParaRPr lang="de-DE" dirty="0"/>
          </a:p>
          <a:p>
            <a:r>
              <a:rPr lang="de-DE" dirty="0"/>
              <a:t>Review </a:t>
            </a:r>
            <a:r>
              <a:rPr lang="de-DE" dirty="0" err="1"/>
              <a:t>tax</a:t>
            </a:r>
            <a:r>
              <a:rPr lang="de-DE" dirty="0"/>
              <a:t> </a:t>
            </a:r>
            <a:r>
              <a:rPr lang="de-DE" dirty="0" err="1"/>
              <a:t>base</a:t>
            </a:r>
            <a:r>
              <a:rPr lang="de-DE" dirty="0"/>
              <a:t>, </a:t>
            </a:r>
            <a:r>
              <a:rPr lang="de-DE" dirty="0" err="1"/>
              <a:t>tax</a:t>
            </a:r>
            <a:r>
              <a:rPr lang="de-DE" dirty="0"/>
              <a:t> </a:t>
            </a:r>
            <a:r>
              <a:rPr lang="de-DE" dirty="0" err="1"/>
              <a:t>privileges</a:t>
            </a:r>
            <a:r>
              <a:rPr lang="de-DE" dirty="0"/>
              <a:t> and </a:t>
            </a:r>
            <a:r>
              <a:rPr lang="de-DE" dirty="0" err="1"/>
              <a:t>businesses</a:t>
            </a:r>
            <a:endParaRPr lang="de-DE" dirty="0"/>
          </a:p>
          <a:p>
            <a:r>
              <a:rPr lang="de-DE" dirty="0" err="1"/>
              <a:t>Principle</a:t>
            </a:r>
            <a:r>
              <a:rPr lang="de-DE" dirty="0"/>
              <a:t> </a:t>
            </a:r>
            <a:r>
              <a:rPr lang="de-DE" dirty="0" err="1"/>
              <a:t>of</a:t>
            </a:r>
            <a:r>
              <a:rPr lang="de-DE" dirty="0"/>
              <a:t> Ability </a:t>
            </a:r>
            <a:r>
              <a:rPr lang="de-DE" dirty="0" err="1"/>
              <a:t>to</a:t>
            </a:r>
            <a:r>
              <a:rPr lang="de-DE" dirty="0"/>
              <a:t> Pay, progressive </a:t>
            </a:r>
            <a:r>
              <a:rPr lang="de-DE" dirty="0" err="1"/>
              <a:t>taxation</a:t>
            </a:r>
            <a:endParaRPr lang="de-DE" dirty="0"/>
          </a:p>
          <a:p>
            <a:r>
              <a:rPr lang="de-DE" dirty="0" err="1"/>
              <a:t>Earned</a:t>
            </a:r>
            <a:r>
              <a:rPr lang="de-DE" dirty="0"/>
              <a:t> and </a:t>
            </a:r>
            <a:r>
              <a:rPr lang="de-DE" dirty="0" err="1"/>
              <a:t>unearned</a:t>
            </a:r>
            <a:r>
              <a:rPr lang="de-DE" dirty="0"/>
              <a:t> </a:t>
            </a:r>
            <a:r>
              <a:rPr lang="de-DE" dirty="0" err="1"/>
              <a:t>income</a:t>
            </a:r>
            <a:r>
              <a:rPr lang="de-DE" dirty="0"/>
              <a:t> </a:t>
            </a:r>
            <a:r>
              <a:rPr lang="de-DE" dirty="0">
                <a:sym typeface="Wingdings" panose="05000000000000000000" pitchFamily="2" charset="2"/>
              </a:rPr>
              <a:t> Wealth </a:t>
            </a:r>
            <a:r>
              <a:rPr lang="de-DE" dirty="0" err="1">
                <a:sym typeface="Wingdings" panose="05000000000000000000" pitchFamily="2" charset="2"/>
              </a:rPr>
              <a:t>Tax</a:t>
            </a:r>
            <a:endParaRPr lang="de-DE" dirty="0"/>
          </a:p>
          <a:p>
            <a:r>
              <a:rPr lang="de-DE" dirty="0"/>
              <a:t>Prevent </a:t>
            </a:r>
            <a:r>
              <a:rPr lang="de-DE" dirty="0" err="1"/>
              <a:t>accumulation</a:t>
            </a:r>
            <a:r>
              <a:rPr lang="de-DE" dirty="0"/>
              <a:t> and power in </a:t>
            </a:r>
            <a:r>
              <a:rPr lang="de-DE" dirty="0" err="1"/>
              <a:t>the</a:t>
            </a:r>
            <a:r>
              <a:rPr lang="de-DE" dirty="0"/>
              <a:t> </a:t>
            </a:r>
            <a:r>
              <a:rPr lang="de-DE" dirty="0" err="1"/>
              <a:t>hands</a:t>
            </a:r>
            <a:r>
              <a:rPr lang="de-DE" dirty="0"/>
              <a:t> </a:t>
            </a:r>
            <a:r>
              <a:rPr lang="de-DE" dirty="0" err="1"/>
              <a:t>of</a:t>
            </a:r>
            <a:r>
              <a:rPr lang="de-DE" dirty="0"/>
              <a:t> </a:t>
            </a:r>
            <a:r>
              <a:rPr lang="de-DE" dirty="0" err="1"/>
              <a:t>few</a:t>
            </a:r>
            <a:r>
              <a:rPr lang="de-DE" dirty="0"/>
              <a:t> </a:t>
            </a:r>
            <a:r>
              <a:rPr lang="de-DE" dirty="0">
                <a:sym typeface="Wingdings" panose="05000000000000000000" pitchFamily="2" charset="2"/>
              </a:rPr>
              <a:t> </a:t>
            </a:r>
            <a:r>
              <a:rPr lang="de-DE" dirty="0" err="1">
                <a:sym typeface="Wingdings" panose="05000000000000000000" pitchFamily="2" charset="2"/>
              </a:rPr>
              <a:t>Inheritance</a:t>
            </a:r>
            <a:r>
              <a:rPr lang="de-DE" dirty="0">
                <a:sym typeface="Wingdings" panose="05000000000000000000" pitchFamily="2" charset="2"/>
              </a:rPr>
              <a:t>/Estate and Gift </a:t>
            </a:r>
            <a:r>
              <a:rPr lang="de-DE" dirty="0" err="1">
                <a:sym typeface="Wingdings" panose="05000000000000000000" pitchFamily="2" charset="2"/>
              </a:rPr>
              <a:t>Tax</a:t>
            </a:r>
            <a:endParaRPr lang="de-DE" dirty="0">
              <a:sym typeface="Wingdings" panose="05000000000000000000" pitchFamily="2" charset="2"/>
            </a:endParaRPr>
          </a:p>
          <a:p>
            <a:endParaRPr lang="de-DE" dirty="0"/>
          </a:p>
        </p:txBody>
      </p:sp>
    </p:spTree>
    <p:extLst>
      <p:ext uri="{BB962C8B-B14F-4D97-AF65-F5344CB8AC3E}">
        <p14:creationId xmlns:p14="http://schemas.microsoft.com/office/powerpoint/2010/main" val="299385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Install</a:t>
            </a:r>
            <a:r>
              <a:rPr lang="de-DE" dirty="0"/>
              <a:t> pro-</a:t>
            </a:r>
            <a:r>
              <a:rPr lang="de-DE" dirty="0" err="1"/>
              <a:t>poor</a:t>
            </a:r>
            <a:r>
              <a:rPr lang="de-DE" dirty="0"/>
              <a:t> </a:t>
            </a:r>
            <a:r>
              <a:rPr lang="de-DE" dirty="0" err="1"/>
              <a:t>policies</a:t>
            </a:r>
            <a:endParaRPr lang="de-DE" dirty="0"/>
          </a:p>
        </p:txBody>
      </p:sp>
      <p:pic>
        <p:nvPicPr>
          <p:cNvPr id="1026" name="Picture 2" descr="C:\Users\alt\Desktop\67625bf492c07c5232a8f8de3725dc71.jpg"/>
          <p:cNvPicPr>
            <a:picLocks noGrp="1" noChangeAspect="1" noChangeArrowheads="1"/>
          </p:cNvPicPr>
          <p:nvPr>
            <p:ph idx="1"/>
          </p:nvPr>
        </p:nvPicPr>
        <p:blipFill>
          <a:blip r:embed="rId2" cstate="print"/>
          <a:srcRect/>
          <a:stretch>
            <a:fillRect/>
          </a:stretch>
        </p:blipFill>
        <p:spPr bwMode="auto">
          <a:xfrm>
            <a:off x="954056" y="1600200"/>
            <a:ext cx="7235888" cy="4525963"/>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33DE82-40D0-497B-A654-8E3773E62A3E}"/>
              </a:ext>
            </a:extLst>
          </p:cNvPr>
          <p:cNvSpPr>
            <a:spLocks noGrp="1"/>
          </p:cNvSpPr>
          <p:nvPr>
            <p:ph type="title"/>
          </p:nvPr>
        </p:nvSpPr>
        <p:spPr/>
        <p:txBody>
          <a:bodyPr>
            <a:normAutofit fontScale="90000"/>
          </a:bodyPr>
          <a:lstStyle/>
          <a:p>
            <a:r>
              <a:rPr lang="de-DE" dirty="0"/>
              <a:t>Advance </a:t>
            </a:r>
            <a:r>
              <a:rPr lang="de-DE" dirty="0" err="1"/>
              <a:t>socio-ecological</a:t>
            </a:r>
            <a:r>
              <a:rPr lang="de-DE" dirty="0"/>
              <a:t> </a:t>
            </a:r>
            <a:r>
              <a:rPr lang="de-DE" dirty="0" err="1"/>
              <a:t>transformation</a:t>
            </a:r>
            <a:endParaRPr lang="de-DE" dirty="0"/>
          </a:p>
        </p:txBody>
      </p:sp>
      <p:sp>
        <p:nvSpPr>
          <p:cNvPr id="3" name="Inhaltsplatzhalter 2">
            <a:extLst>
              <a:ext uri="{FF2B5EF4-FFF2-40B4-BE49-F238E27FC236}">
                <a16:creationId xmlns:a16="http://schemas.microsoft.com/office/drawing/2014/main" id="{8154FD1E-F97A-4A85-B066-141D423E594A}"/>
              </a:ext>
            </a:extLst>
          </p:cNvPr>
          <p:cNvSpPr>
            <a:spLocks noGrp="1"/>
          </p:cNvSpPr>
          <p:nvPr>
            <p:ph idx="1"/>
          </p:nvPr>
        </p:nvSpPr>
        <p:spPr>
          <a:xfrm>
            <a:off x="457200" y="1600200"/>
            <a:ext cx="8229600" cy="4983162"/>
          </a:xfrm>
        </p:spPr>
        <p:txBody>
          <a:bodyPr>
            <a:normAutofit fontScale="92500" lnSpcReduction="10000"/>
          </a:bodyPr>
          <a:lstStyle/>
          <a:p>
            <a:r>
              <a:rPr lang="de-DE" dirty="0" err="1"/>
              <a:t>Adjust</a:t>
            </a:r>
            <a:r>
              <a:rPr lang="de-DE" dirty="0"/>
              <a:t> </a:t>
            </a:r>
            <a:r>
              <a:rPr lang="de-DE" dirty="0" err="1"/>
              <a:t>public</a:t>
            </a:r>
            <a:r>
              <a:rPr lang="de-DE" dirty="0"/>
              <a:t> </a:t>
            </a:r>
            <a:r>
              <a:rPr lang="de-DE" dirty="0" err="1"/>
              <a:t>spending</a:t>
            </a:r>
            <a:endParaRPr lang="de-DE" dirty="0"/>
          </a:p>
          <a:p>
            <a:r>
              <a:rPr lang="de-DE" dirty="0"/>
              <a:t>Use </a:t>
            </a:r>
            <a:r>
              <a:rPr lang="de-DE" dirty="0" err="1"/>
              <a:t>tax</a:t>
            </a:r>
            <a:r>
              <a:rPr lang="de-DE" dirty="0"/>
              <a:t> </a:t>
            </a:r>
            <a:r>
              <a:rPr lang="de-DE" dirty="0" err="1"/>
              <a:t>to</a:t>
            </a:r>
            <a:r>
              <a:rPr lang="de-DE" dirty="0"/>
              <a:t> </a:t>
            </a:r>
            <a:r>
              <a:rPr lang="de-DE" dirty="0" err="1"/>
              <a:t>encourage</a:t>
            </a:r>
            <a:r>
              <a:rPr lang="de-DE" dirty="0"/>
              <a:t> </a:t>
            </a:r>
            <a:r>
              <a:rPr lang="de-DE" dirty="0" err="1"/>
              <a:t>investment</a:t>
            </a:r>
            <a:r>
              <a:rPr lang="de-DE" dirty="0"/>
              <a:t> </a:t>
            </a:r>
            <a:r>
              <a:rPr lang="de-DE" dirty="0" err="1"/>
              <a:t>advancing</a:t>
            </a:r>
            <a:r>
              <a:rPr lang="de-DE" dirty="0"/>
              <a:t> social </a:t>
            </a:r>
            <a:r>
              <a:rPr lang="de-DE" dirty="0" err="1"/>
              <a:t>justice</a:t>
            </a:r>
            <a:r>
              <a:rPr lang="de-DE" dirty="0"/>
              <a:t> and </a:t>
            </a:r>
            <a:r>
              <a:rPr lang="de-DE" dirty="0" err="1"/>
              <a:t>ecological</a:t>
            </a:r>
            <a:r>
              <a:rPr lang="de-DE" dirty="0"/>
              <a:t> </a:t>
            </a:r>
            <a:r>
              <a:rPr lang="de-DE" dirty="0" err="1"/>
              <a:t>sustainability</a:t>
            </a:r>
            <a:endParaRPr lang="de-DE" dirty="0"/>
          </a:p>
          <a:p>
            <a:r>
              <a:rPr lang="de-DE" dirty="0"/>
              <a:t>Use </a:t>
            </a:r>
            <a:r>
              <a:rPr lang="de-DE" dirty="0" err="1"/>
              <a:t>Pigovian</a:t>
            </a:r>
            <a:r>
              <a:rPr lang="de-DE" dirty="0"/>
              <a:t> </a:t>
            </a:r>
            <a:r>
              <a:rPr lang="de-DE" dirty="0" err="1"/>
              <a:t>Taxes</a:t>
            </a:r>
            <a:r>
              <a:rPr lang="de-DE" dirty="0"/>
              <a:t> </a:t>
            </a:r>
            <a:r>
              <a:rPr lang="de-DE" dirty="0" err="1"/>
              <a:t>for</a:t>
            </a:r>
            <a:r>
              <a:rPr lang="de-DE" dirty="0"/>
              <a:t> </a:t>
            </a:r>
            <a:r>
              <a:rPr lang="de-DE" dirty="0" err="1"/>
              <a:t>curbing</a:t>
            </a:r>
            <a:r>
              <a:rPr lang="de-DE" dirty="0"/>
              <a:t> </a:t>
            </a:r>
            <a:r>
              <a:rPr lang="de-DE" dirty="0" err="1"/>
              <a:t>damaging</a:t>
            </a:r>
            <a:r>
              <a:rPr lang="de-DE" dirty="0"/>
              <a:t> </a:t>
            </a:r>
            <a:r>
              <a:rPr lang="de-DE" dirty="0" err="1"/>
              <a:t>behaviour</a:t>
            </a:r>
            <a:endParaRPr lang="de-DE" dirty="0"/>
          </a:p>
          <a:p>
            <a:r>
              <a:rPr lang="de-DE" dirty="0" err="1"/>
              <a:t>Identify</a:t>
            </a:r>
            <a:r>
              <a:rPr lang="de-DE" dirty="0"/>
              <a:t> </a:t>
            </a:r>
            <a:r>
              <a:rPr lang="de-DE" dirty="0" err="1"/>
              <a:t>new</a:t>
            </a:r>
            <a:r>
              <a:rPr lang="de-DE" dirty="0"/>
              <a:t> and </a:t>
            </a:r>
            <a:r>
              <a:rPr lang="de-DE" dirty="0" err="1"/>
              <a:t>contemporary</a:t>
            </a:r>
            <a:r>
              <a:rPr lang="de-DE" dirty="0"/>
              <a:t> </a:t>
            </a:r>
            <a:r>
              <a:rPr lang="de-DE" dirty="0" err="1"/>
              <a:t>sources</a:t>
            </a:r>
            <a:r>
              <a:rPr lang="de-DE" dirty="0"/>
              <a:t> </a:t>
            </a:r>
            <a:r>
              <a:rPr lang="de-DE" dirty="0" err="1"/>
              <a:t>of</a:t>
            </a:r>
            <a:r>
              <a:rPr lang="de-DE" dirty="0"/>
              <a:t> </a:t>
            </a:r>
            <a:r>
              <a:rPr lang="de-DE" dirty="0" err="1"/>
              <a:t>taxation</a:t>
            </a:r>
            <a:endParaRPr lang="de-DE" dirty="0"/>
          </a:p>
          <a:p>
            <a:r>
              <a:rPr lang="de-DE" dirty="0"/>
              <a:t>Handle </a:t>
            </a:r>
            <a:r>
              <a:rPr lang="de-DE" dirty="0" err="1"/>
              <a:t>the</a:t>
            </a:r>
            <a:r>
              <a:rPr lang="de-DE" dirty="0"/>
              <a:t> </a:t>
            </a:r>
            <a:r>
              <a:rPr lang="de-DE" dirty="0" err="1"/>
              <a:t>change</a:t>
            </a:r>
            <a:r>
              <a:rPr lang="de-DE" dirty="0"/>
              <a:t> in human </a:t>
            </a:r>
            <a:r>
              <a:rPr lang="de-DE" dirty="0" err="1"/>
              <a:t>labour</a:t>
            </a:r>
            <a:r>
              <a:rPr lang="de-DE" dirty="0"/>
              <a:t> (</a:t>
            </a:r>
            <a:r>
              <a:rPr lang="de-DE"/>
              <a:t>Unconditio-nal</a:t>
            </a:r>
            <a:r>
              <a:rPr lang="de-DE" dirty="0"/>
              <a:t> Income Grant? </a:t>
            </a:r>
            <a:r>
              <a:rPr lang="de-DE" dirty="0" err="1"/>
              <a:t>Social</a:t>
            </a:r>
            <a:r>
              <a:rPr lang="de-DE" dirty="0"/>
              <a:t> Engagement </a:t>
            </a:r>
            <a:r>
              <a:rPr lang="de-DE" dirty="0" err="1"/>
              <a:t>Stipend</a:t>
            </a:r>
            <a:r>
              <a:rPr lang="de-DE" dirty="0"/>
              <a:t>…)</a:t>
            </a:r>
          </a:p>
          <a:p>
            <a:r>
              <a:rPr lang="de-DE" dirty="0"/>
              <a:t>The </a:t>
            </a:r>
            <a:r>
              <a:rPr lang="de-DE" dirty="0" err="1"/>
              <a:t>special</a:t>
            </a:r>
            <a:r>
              <a:rPr lang="de-DE" dirty="0"/>
              <a:t> </a:t>
            </a:r>
            <a:r>
              <a:rPr lang="de-DE" dirty="0" err="1"/>
              <a:t>issue</a:t>
            </a:r>
            <a:r>
              <a:rPr lang="de-DE" dirty="0"/>
              <a:t> </a:t>
            </a:r>
            <a:r>
              <a:rPr lang="de-DE" dirty="0" err="1"/>
              <a:t>of</a:t>
            </a:r>
            <a:r>
              <a:rPr lang="de-DE" dirty="0"/>
              <a:t> </a:t>
            </a:r>
            <a:r>
              <a:rPr lang="de-DE" dirty="0" err="1"/>
              <a:t>land</a:t>
            </a:r>
            <a:r>
              <a:rPr lang="de-DE" dirty="0"/>
              <a:t>?</a:t>
            </a:r>
          </a:p>
        </p:txBody>
      </p:sp>
    </p:spTree>
    <p:extLst>
      <p:ext uri="{BB962C8B-B14F-4D97-AF65-F5344CB8AC3E}">
        <p14:creationId xmlns:p14="http://schemas.microsoft.com/office/powerpoint/2010/main" val="2314928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5B9A84-BFD5-45DA-A2BA-6B06254D727C}"/>
              </a:ext>
            </a:extLst>
          </p:cNvPr>
          <p:cNvSpPr>
            <a:spLocks noGrp="1"/>
          </p:cNvSpPr>
          <p:nvPr>
            <p:ph type="title"/>
          </p:nvPr>
        </p:nvSpPr>
        <p:spPr/>
        <p:txBody>
          <a:bodyPr/>
          <a:lstStyle/>
          <a:p>
            <a:r>
              <a:rPr lang="de-DE" dirty="0"/>
              <a:t>Outlook	</a:t>
            </a:r>
          </a:p>
        </p:txBody>
      </p:sp>
      <p:sp>
        <p:nvSpPr>
          <p:cNvPr id="3" name="Inhaltsplatzhalter 2">
            <a:extLst>
              <a:ext uri="{FF2B5EF4-FFF2-40B4-BE49-F238E27FC236}">
                <a16:creationId xmlns:a16="http://schemas.microsoft.com/office/drawing/2014/main" id="{60035821-930D-4E5E-8802-6D4123ED230C}"/>
              </a:ext>
            </a:extLst>
          </p:cNvPr>
          <p:cNvSpPr>
            <a:spLocks noGrp="1"/>
          </p:cNvSpPr>
          <p:nvPr>
            <p:ph idx="1"/>
          </p:nvPr>
        </p:nvSpPr>
        <p:spPr/>
        <p:txBody>
          <a:bodyPr/>
          <a:lstStyle/>
          <a:p>
            <a:r>
              <a:rPr lang="de-DE" dirty="0" err="1"/>
              <a:t>Tax</a:t>
            </a:r>
            <a:r>
              <a:rPr lang="de-DE" dirty="0"/>
              <a:t> and </a:t>
            </a:r>
            <a:r>
              <a:rPr lang="de-DE" dirty="0" err="1"/>
              <a:t>enforcement</a:t>
            </a:r>
            <a:r>
              <a:rPr lang="de-DE" dirty="0"/>
              <a:t> </a:t>
            </a:r>
            <a:r>
              <a:rPr lang="de-DE" dirty="0" err="1"/>
              <a:t>institutions</a:t>
            </a:r>
            <a:r>
              <a:rPr lang="de-DE" dirty="0"/>
              <a:t> </a:t>
            </a:r>
            <a:r>
              <a:rPr lang="de-DE" dirty="0" err="1"/>
              <a:t>are</a:t>
            </a:r>
            <a:r>
              <a:rPr lang="de-DE" dirty="0"/>
              <a:t> strong </a:t>
            </a:r>
            <a:r>
              <a:rPr lang="de-DE" dirty="0" err="1"/>
              <a:t>institutions</a:t>
            </a:r>
            <a:r>
              <a:rPr lang="de-DE" dirty="0"/>
              <a:t> </a:t>
            </a:r>
            <a:r>
              <a:rPr lang="de-DE" dirty="0" err="1"/>
              <a:t>of</a:t>
            </a:r>
            <a:r>
              <a:rPr lang="de-DE" dirty="0"/>
              <a:t> </a:t>
            </a:r>
            <a:r>
              <a:rPr lang="de-DE" dirty="0" err="1"/>
              <a:t>the</a:t>
            </a:r>
            <a:r>
              <a:rPr lang="de-DE" dirty="0"/>
              <a:t> </a:t>
            </a:r>
            <a:r>
              <a:rPr lang="de-DE" dirty="0" err="1"/>
              <a:t>state</a:t>
            </a:r>
            <a:endParaRPr lang="de-DE" dirty="0"/>
          </a:p>
          <a:p>
            <a:r>
              <a:rPr lang="de-DE" dirty="0" err="1"/>
              <a:t>There</a:t>
            </a:r>
            <a:r>
              <a:rPr lang="de-DE" dirty="0"/>
              <a:t> </a:t>
            </a:r>
            <a:r>
              <a:rPr lang="de-DE" dirty="0" err="1"/>
              <a:t>is</a:t>
            </a:r>
            <a:r>
              <a:rPr lang="de-DE" dirty="0"/>
              <a:t> </a:t>
            </a:r>
            <a:r>
              <a:rPr lang="de-DE" dirty="0" err="1"/>
              <a:t>wide</a:t>
            </a:r>
            <a:r>
              <a:rPr lang="de-DE" dirty="0"/>
              <a:t> </a:t>
            </a:r>
            <a:r>
              <a:rPr lang="de-DE" dirty="0" err="1"/>
              <a:t>agreement</a:t>
            </a:r>
            <a:r>
              <a:rPr lang="de-DE" dirty="0"/>
              <a:t> on </a:t>
            </a:r>
            <a:r>
              <a:rPr lang="de-DE" dirty="0" err="1"/>
              <a:t>fighting</a:t>
            </a:r>
            <a:r>
              <a:rPr lang="de-DE" dirty="0"/>
              <a:t> </a:t>
            </a:r>
            <a:r>
              <a:rPr lang="de-DE" dirty="0" err="1"/>
              <a:t>illicit</a:t>
            </a:r>
            <a:r>
              <a:rPr lang="de-DE" dirty="0"/>
              <a:t> and illegal </a:t>
            </a:r>
            <a:r>
              <a:rPr lang="de-DE" dirty="0" err="1"/>
              <a:t>practices</a:t>
            </a:r>
            <a:endParaRPr lang="de-DE" dirty="0"/>
          </a:p>
          <a:p>
            <a:r>
              <a:rPr lang="de-DE" dirty="0" err="1"/>
              <a:t>There</a:t>
            </a:r>
            <a:r>
              <a:rPr lang="de-DE" dirty="0"/>
              <a:t> </a:t>
            </a:r>
            <a:r>
              <a:rPr lang="de-DE" dirty="0" err="1"/>
              <a:t>is</a:t>
            </a:r>
            <a:r>
              <a:rPr lang="de-DE" dirty="0"/>
              <a:t> </a:t>
            </a:r>
            <a:r>
              <a:rPr lang="de-DE" dirty="0" err="1"/>
              <a:t>wide</a:t>
            </a:r>
            <a:r>
              <a:rPr lang="de-DE" dirty="0"/>
              <a:t> </a:t>
            </a:r>
            <a:r>
              <a:rPr lang="de-DE" dirty="0" err="1"/>
              <a:t>agreement</a:t>
            </a:r>
            <a:r>
              <a:rPr lang="de-DE" dirty="0"/>
              <a:t> </a:t>
            </a:r>
            <a:r>
              <a:rPr lang="de-DE" dirty="0" err="1"/>
              <a:t>to</a:t>
            </a:r>
            <a:r>
              <a:rPr lang="de-DE" dirty="0"/>
              <a:t> </a:t>
            </a:r>
            <a:r>
              <a:rPr lang="de-DE" dirty="0" err="1"/>
              <a:t>address</a:t>
            </a:r>
            <a:r>
              <a:rPr lang="de-DE" dirty="0"/>
              <a:t> </a:t>
            </a:r>
            <a:r>
              <a:rPr lang="de-DE" dirty="0" err="1"/>
              <a:t>climate</a:t>
            </a:r>
            <a:r>
              <a:rPr lang="de-DE" dirty="0"/>
              <a:t> </a:t>
            </a:r>
            <a:r>
              <a:rPr lang="de-DE" dirty="0" err="1"/>
              <a:t>change</a:t>
            </a:r>
            <a:endParaRPr lang="de-DE" dirty="0"/>
          </a:p>
          <a:p>
            <a:endParaRPr lang="de-DE" dirty="0"/>
          </a:p>
        </p:txBody>
      </p:sp>
    </p:spTree>
    <p:extLst>
      <p:ext uri="{BB962C8B-B14F-4D97-AF65-F5344CB8AC3E}">
        <p14:creationId xmlns:p14="http://schemas.microsoft.com/office/powerpoint/2010/main" val="16162396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98A61-E04B-4E17-90E7-61E933193BA6}"/>
              </a:ext>
            </a:extLst>
          </p:cNvPr>
          <p:cNvSpPr>
            <a:spLocks noGrp="1"/>
          </p:cNvSpPr>
          <p:nvPr>
            <p:ph type="title"/>
          </p:nvPr>
        </p:nvSpPr>
        <p:spPr/>
        <p:txBody>
          <a:bodyPr/>
          <a:lstStyle/>
          <a:p>
            <a:r>
              <a:rPr lang="de-DE" dirty="0"/>
              <a:t>Summary</a:t>
            </a:r>
          </a:p>
        </p:txBody>
      </p:sp>
      <p:sp>
        <p:nvSpPr>
          <p:cNvPr id="3" name="Inhaltsplatzhalter 2">
            <a:extLst>
              <a:ext uri="{FF2B5EF4-FFF2-40B4-BE49-F238E27FC236}">
                <a16:creationId xmlns:a16="http://schemas.microsoft.com/office/drawing/2014/main" id="{E65AE8EB-FE81-46B4-903D-38F2805AB408}"/>
              </a:ext>
            </a:extLst>
          </p:cNvPr>
          <p:cNvSpPr>
            <a:spLocks noGrp="1"/>
          </p:cNvSpPr>
          <p:nvPr>
            <p:ph idx="1"/>
          </p:nvPr>
        </p:nvSpPr>
        <p:spPr>
          <a:xfrm>
            <a:off x="628650" y="1825625"/>
            <a:ext cx="7886700" cy="5032375"/>
          </a:xfrm>
        </p:spPr>
        <p:txBody>
          <a:bodyPr>
            <a:normAutofit fontScale="62500" lnSpcReduction="20000"/>
          </a:bodyPr>
          <a:lstStyle/>
          <a:p>
            <a:pPr lvl="0"/>
            <a:r>
              <a:rPr lang="en-US" dirty="0"/>
              <a:t>In the real world with real people I am of the opinion that contributions to the common good should not primarily moral and voluntary, but legal and mandatory, which is why aggressive tax avoidance and tax evasion and other tax related crimes need to be curbed. </a:t>
            </a:r>
            <a:endParaRPr lang="de-DE" dirty="0"/>
          </a:p>
          <a:p>
            <a:pPr lvl="0"/>
            <a:r>
              <a:rPr lang="en-US" dirty="0"/>
              <a:t>Taxes should be according the Principles of Ability to Pay, which supports progressive taxation rather than Flat Taxes.</a:t>
            </a:r>
            <a:endParaRPr lang="de-DE" dirty="0"/>
          </a:p>
          <a:p>
            <a:pPr lvl="0"/>
            <a:r>
              <a:rPr lang="en-US" dirty="0"/>
              <a:t>Direct taxes are preferable towards indirect taxes, because the latter disadvantage over proportionately the poor</a:t>
            </a:r>
            <a:endParaRPr lang="de-DE" dirty="0"/>
          </a:p>
          <a:p>
            <a:pPr lvl="0"/>
            <a:r>
              <a:rPr lang="en-US" dirty="0"/>
              <a:t>Unearned income and wealth needs to be taxed more heavily than earned income and wealth.</a:t>
            </a:r>
            <a:endParaRPr lang="de-DE" dirty="0"/>
          </a:p>
          <a:p>
            <a:pPr lvl="0"/>
            <a:r>
              <a:rPr lang="en-US" dirty="0"/>
              <a:t>Taxes and levies could be one way to curb the over-exploitation of natural goods and/or push back damaging consumption, e.g. Carbon Fuels.</a:t>
            </a:r>
            <a:endParaRPr lang="de-DE" dirty="0"/>
          </a:p>
          <a:p>
            <a:pPr lvl="0"/>
            <a:r>
              <a:rPr lang="en-US" dirty="0"/>
              <a:t>In order to make this happen, tax administrations and investigative bodies into financial crime need to be adequately staffed and equipped, including legal instruments which enable them to do their national and transborder job.</a:t>
            </a:r>
            <a:endParaRPr lang="de-DE" dirty="0"/>
          </a:p>
          <a:p>
            <a:endParaRPr lang="de-DE" dirty="0"/>
          </a:p>
        </p:txBody>
      </p:sp>
    </p:spTree>
    <p:extLst>
      <p:ext uri="{BB962C8B-B14F-4D97-AF65-F5344CB8AC3E}">
        <p14:creationId xmlns:p14="http://schemas.microsoft.com/office/powerpoint/2010/main" val="616872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de-DE" dirty="0">
                <a:hlinkClick r:id="rId2"/>
              </a:rPr>
              <a:t>https://www.youtube.com/watch?v=paaen3b44XY</a:t>
            </a:r>
            <a:endParaRPr lang="de-DE"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E562DF-82C1-4EB7-8DDA-10F7C0E0239B}"/>
              </a:ext>
            </a:extLst>
          </p:cNvPr>
          <p:cNvSpPr>
            <a:spLocks noGrp="1"/>
          </p:cNvSpPr>
          <p:nvPr>
            <p:ph type="title"/>
          </p:nvPr>
        </p:nvSpPr>
        <p:spPr/>
        <p:txBody>
          <a:bodyPr/>
          <a:lstStyle/>
          <a:p>
            <a:r>
              <a:rPr lang="de-DE" dirty="0"/>
              <a:t>www.taxjustice-and-poverty.org</a:t>
            </a:r>
          </a:p>
        </p:txBody>
      </p:sp>
      <p:pic>
        <p:nvPicPr>
          <p:cNvPr id="4" name="Picture 2" descr="C:\Users\alt\Desktop\tjpobererTeil.png">
            <a:extLst>
              <a:ext uri="{FF2B5EF4-FFF2-40B4-BE49-F238E27FC236}">
                <a16:creationId xmlns:a16="http://schemas.microsoft.com/office/drawing/2014/main" id="{25D39A74-3C6D-4CC3-85C1-3B4425E866C4}"/>
              </a:ext>
            </a:extLst>
          </p:cNvPr>
          <p:cNvPicPr>
            <a:picLocks noGrp="1" noChangeAspect="1" noChangeArrowheads="1"/>
          </p:cNvPicPr>
          <p:nvPr>
            <p:ph idx="1"/>
          </p:nvPr>
        </p:nvPicPr>
        <p:blipFill>
          <a:blip r:embed="rId2" cstate="print"/>
          <a:srcRect/>
          <a:stretch>
            <a:fillRect/>
          </a:stretch>
        </p:blipFill>
        <p:spPr bwMode="auto">
          <a:xfrm>
            <a:off x="628651" y="1489436"/>
            <a:ext cx="6872729" cy="5368565"/>
          </a:xfrm>
          <a:prstGeom prst="rect">
            <a:avLst/>
          </a:prstGeom>
          <a:noFill/>
        </p:spPr>
      </p:pic>
    </p:spTree>
    <p:extLst>
      <p:ext uri="{BB962C8B-B14F-4D97-AF65-F5344CB8AC3E}">
        <p14:creationId xmlns:p14="http://schemas.microsoft.com/office/powerpoint/2010/main" val="4043778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Skeptical</a:t>
            </a:r>
            <a:r>
              <a:rPr lang="de-DE" dirty="0"/>
              <a:t> </a:t>
            </a:r>
            <a:r>
              <a:rPr lang="de-DE" dirty="0" err="1"/>
              <a:t>interventions</a:t>
            </a:r>
            <a:endParaRPr lang="de-DE" dirty="0"/>
          </a:p>
        </p:txBody>
      </p:sp>
      <p:sp>
        <p:nvSpPr>
          <p:cNvPr id="3" name="Inhaltsplatzhalter 2"/>
          <p:cNvSpPr>
            <a:spLocks noGrp="1"/>
          </p:cNvSpPr>
          <p:nvPr>
            <p:ph idx="1"/>
          </p:nvPr>
        </p:nvSpPr>
        <p:spPr/>
        <p:txBody>
          <a:bodyPr/>
          <a:lstStyle/>
          <a:p>
            <a:r>
              <a:rPr lang="de-DE" dirty="0"/>
              <a:t>More </a:t>
            </a:r>
            <a:r>
              <a:rPr lang="de-DE" dirty="0" err="1"/>
              <a:t>money</a:t>
            </a:r>
            <a:r>
              <a:rPr lang="de-DE" dirty="0"/>
              <a:t> </a:t>
            </a:r>
            <a:r>
              <a:rPr lang="de-DE" dirty="0" err="1"/>
              <a:t>than</a:t>
            </a:r>
            <a:r>
              <a:rPr lang="de-DE" dirty="0"/>
              <a:t> </a:t>
            </a:r>
            <a:r>
              <a:rPr lang="de-DE" dirty="0" err="1"/>
              <a:t>ever</a:t>
            </a:r>
            <a:r>
              <a:rPr lang="de-DE" dirty="0"/>
              <a:t> – in tax </a:t>
            </a:r>
            <a:r>
              <a:rPr lang="de-DE" dirty="0" err="1"/>
              <a:t>havens</a:t>
            </a:r>
            <a:endParaRPr lang="de-DE" dirty="0"/>
          </a:p>
          <a:p>
            <a:endParaRPr lang="de-D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Absolute </a:t>
            </a:r>
            <a:r>
              <a:rPr lang="de-DE" dirty="0" err="1"/>
              <a:t>payments</a:t>
            </a:r>
            <a:r>
              <a:rPr lang="de-DE" dirty="0"/>
              <a:t> </a:t>
            </a:r>
            <a:r>
              <a:rPr lang="de-DE" dirty="0" err="1"/>
              <a:t>and</a:t>
            </a:r>
            <a:r>
              <a:rPr lang="de-DE" dirty="0"/>
              <a:t> relative </a:t>
            </a:r>
            <a:r>
              <a:rPr lang="de-DE" dirty="0" err="1"/>
              <a:t>burden</a:t>
            </a:r>
            <a:r>
              <a:rPr lang="de-DE" dirty="0"/>
              <a:t> </a:t>
            </a:r>
            <a:r>
              <a:rPr lang="de-DE" dirty="0" err="1"/>
              <a:t>of</a:t>
            </a:r>
            <a:r>
              <a:rPr lang="de-DE" dirty="0"/>
              <a:t> </a:t>
            </a:r>
            <a:r>
              <a:rPr lang="de-DE" dirty="0" err="1"/>
              <a:t>the</a:t>
            </a:r>
            <a:r>
              <a:rPr lang="de-DE" dirty="0"/>
              <a:t> </a:t>
            </a:r>
            <a:r>
              <a:rPr lang="de-DE" dirty="0" err="1"/>
              <a:t>wealthy</a:t>
            </a:r>
            <a:endParaRPr lang="de-DE" dirty="0"/>
          </a:p>
        </p:txBody>
      </p:sp>
      <p:pic>
        <p:nvPicPr>
          <p:cNvPr id="4" name="Inhaltsplatzhalter 3"/>
          <p:cNvPicPr>
            <a:picLocks noGrp="1"/>
          </p:cNvPicPr>
          <p:nvPr>
            <p:ph idx="1"/>
          </p:nvPr>
        </p:nvPicPr>
        <p:blipFill>
          <a:blip r:embed="rId2" cstate="print"/>
          <a:stretch>
            <a:fillRect/>
          </a:stretch>
        </p:blipFill>
        <p:spPr>
          <a:xfrm>
            <a:off x="899592" y="1484785"/>
            <a:ext cx="7056783" cy="50405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Alleviating</a:t>
            </a:r>
            <a:r>
              <a:rPr lang="de-DE" dirty="0"/>
              <a:t> </a:t>
            </a:r>
            <a:r>
              <a:rPr lang="de-DE" dirty="0" err="1"/>
              <a:t>the</a:t>
            </a:r>
            <a:r>
              <a:rPr lang="de-DE" dirty="0"/>
              <a:t> </a:t>
            </a:r>
            <a:r>
              <a:rPr lang="de-DE" dirty="0" err="1"/>
              <a:t>burden</a:t>
            </a:r>
            <a:r>
              <a:rPr lang="de-DE" dirty="0"/>
              <a:t> </a:t>
            </a:r>
            <a:r>
              <a:rPr lang="de-DE" dirty="0" err="1"/>
              <a:t>for</a:t>
            </a:r>
            <a:r>
              <a:rPr lang="de-DE" dirty="0"/>
              <a:t> </a:t>
            </a:r>
            <a:r>
              <a:rPr lang="de-DE" dirty="0" err="1"/>
              <a:t>the</a:t>
            </a:r>
            <a:r>
              <a:rPr lang="de-DE" dirty="0"/>
              <a:t> </a:t>
            </a:r>
            <a:r>
              <a:rPr lang="de-DE" dirty="0" err="1"/>
              <a:t>wealthy</a:t>
            </a:r>
            <a:endParaRPr lang="de-DE" dirty="0"/>
          </a:p>
        </p:txBody>
      </p:sp>
      <p:graphicFrame>
        <p:nvGraphicFramePr>
          <p:cNvPr id="5" name="Inhaltsplatzhalter 4"/>
          <p:cNvGraphicFramePr>
            <a:graphicFrameLocks noGrp="1"/>
          </p:cNvGraphicFramePr>
          <p:nvPr>
            <p:ph idx="1"/>
          </p:nvPr>
        </p:nvGraphicFramePr>
        <p:xfrm>
          <a:off x="457200" y="1600200"/>
          <a:ext cx="8229600" cy="296672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pPr>
                        <a:lnSpc>
                          <a:spcPct val="115000"/>
                        </a:lnSpc>
                        <a:spcAft>
                          <a:spcPts val="0"/>
                        </a:spcAft>
                      </a:pPr>
                      <a:endParaRPr lang="en-GB" sz="1200" dirty="0">
                        <a:latin typeface="Times New Roman"/>
                        <a:ea typeface="Times New Roman"/>
                        <a:cs typeface="Times New Roman"/>
                      </a:endParaRPr>
                    </a:p>
                  </a:txBody>
                  <a:tcPr marL="68580" marR="68580" marT="0" marB="0"/>
                </a:tc>
                <a:tc>
                  <a:txBody>
                    <a:bodyPr/>
                    <a:lstStyle/>
                    <a:p>
                      <a:pPr>
                        <a:lnSpc>
                          <a:spcPct val="115000"/>
                        </a:lnSpc>
                        <a:spcAft>
                          <a:spcPts val="0"/>
                        </a:spcAft>
                      </a:pPr>
                      <a:r>
                        <a:rPr lang="en-GB" sz="1200">
                          <a:latin typeface="Times New Roman"/>
                          <a:ea typeface="Times New Roman"/>
                          <a:cs typeface="Times New Roman"/>
                        </a:rPr>
                        <a:t>Germany</a:t>
                      </a:r>
                      <a:endParaRPr lang="de-DE" sz="1200">
                        <a:latin typeface="Times New Roman"/>
                        <a:ea typeface="Calibri"/>
                        <a:cs typeface="Times New Roman"/>
                      </a:endParaRPr>
                    </a:p>
                  </a:txBody>
                  <a:tcPr marL="68580" marR="68580" marT="0" marB="0"/>
                </a:tc>
                <a:tc>
                  <a:txBody>
                    <a:bodyPr/>
                    <a:lstStyle/>
                    <a:p>
                      <a:pPr>
                        <a:lnSpc>
                          <a:spcPct val="115000"/>
                        </a:lnSpc>
                        <a:spcAft>
                          <a:spcPts val="0"/>
                        </a:spcAft>
                      </a:pPr>
                      <a:r>
                        <a:rPr lang="en-GB" sz="1200">
                          <a:latin typeface="Times New Roman"/>
                          <a:ea typeface="Times New Roman"/>
                          <a:cs typeface="Times New Roman"/>
                        </a:rPr>
                        <a:t>Kenya</a:t>
                      </a:r>
                      <a:endParaRPr lang="de-DE" sz="1200">
                        <a:latin typeface="Times New Roman"/>
                        <a:ea typeface="Calibri"/>
                        <a:cs typeface="Times New Roman"/>
                      </a:endParaRPr>
                    </a:p>
                  </a:txBody>
                  <a:tcPr marL="68580" marR="68580" marT="0" marB="0"/>
                </a:tc>
                <a:tc>
                  <a:txBody>
                    <a:bodyPr/>
                    <a:lstStyle/>
                    <a:p>
                      <a:pPr>
                        <a:lnSpc>
                          <a:spcPct val="115000"/>
                        </a:lnSpc>
                        <a:spcAft>
                          <a:spcPts val="0"/>
                        </a:spcAft>
                      </a:pPr>
                      <a:r>
                        <a:rPr lang="en-GB" sz="1200">
                          <a:latin typeface="Times New Roman"/>
                          <a:ea typeface="Times New Roman"/>
                          <a:cs typeface="Times New Roman"/>
                        </a:rPr>
                        <a:t>Zambia</a:t>
                      </a:r>
                      <a:endParaRPr lang="de-DE" sz="1200">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370840">
                <a:tc>
                  <a:txBody>
                    <a:bodyPr/>
                    <a:lstStyle/>
                    <a:p>
                      <a:pPr>
                        <a:lnSpc>
                          <a:spcPct val="115000"/>
                        </a:lnSpc>
                        <a:spcAft>
                          <a:spcPts val="0"/>
                        </a:spcAft>
                      </a:pPr>
                      <a:r>
                        <a:rPr lang="en-GB" sz="1200">
                          <a:latin typeface="Times New Roman"/>
                          <a:ea typeface="Times New Roman"/>
                          <a:cs typeface="Times New Roman"/>
                        </a:rPr>
                        <a:t>Wealth Tax</a:t>
                      </a:r>
                      <a:endParaRPr lang="de-DE" sz="1200">
                        <a:latin typeface="Times New Roman"/>
                        <a:ea typeface="Calibri"/>
                        <a:cs typeface="Times New Roman"/>
                      </a:endParaRPr>
                    </a:p>
                  </a:txBody>
                  <a:tcPr marL="68580" marR="68580" marT="0" marB="0"/>
                </a:tc>
                <a:tc>
                  <a:txBody>
                    <a:bodyPr/>
                    <a:lstStyle/>
                    <a:p>
                      <a:pPr>
                        <a:lnSpc>
                          <a:spcPct val="115000"/>
                        </a:lnSpc>
                        <a:spcAft>
                          <a:spcPts val="0"/>
                        </a:spcAft>
                      </a:pPr>
                      <a:r>
                        <a:rPr lang="en-GB" sz="1200">
                          <a:latin typeface="Times New Roman"/>
                          <a:ea typeface="Times New Roman"/>
                          <a:cs typeface="Times New Roman"/>
                        </a:rPr>
                        <a:t>Suspended</a:t>
                      </a:r>
                      <a:endParaRPr lang="de-DE" sz="1200">
                        <a:latin typeface="Times New Roman"/>
                        <a:ea typeface="Calibri"/>
                        <a:cs typeface="Times New Roman"/>
                      </a:endParaRPr>
                    </a:p>
                  </a:txBody>
                  <a:tcPr marL="68580" marR="68580" marT="0" marB="0"/>
                </a:tc>
                <a:tc>
                  <a:txBody>
                    <a:bodyPr/>
                    <a:lstStyle/>
                    <a:p>
                      <a:pPr>
                        <a:lnSpc>
                          <a:spcPct val="115000"/>
                        </a:lnSpc>
                        <a:spcAft>
                          <a:spcPts val="0"/>
                        </a:spcAft>
                      </a:pPr>
                      <a:r>
                        <a:rPr lang="en-GB" sz="1200">
                          <a:latin typeface="Times New Roman"/>
                          <a:ea typeface="Times New Roman"/>
                          <a:cs typeface="Times New Roman"/>
                        </a:rPr>
                        <a:t>None</a:t>
                      </a:r>
                      <a:endParaRPr lang="de-DE" sz="1200">
                        <a:latin typeface="Times New Roman"/>
                        <a:ea typeface="Calibri"/>
                        <a:cs typeface="Times New Roman"/>
                      </a:endParaRPr>
                    </a:p>
                  </a:txBody>
                  <a:tcPr marL="68580" marR="68580" marT="0" marB="0"/>
                </a:tc>
                <a:tc>
                  <a:txBody>
                    <a:bodyPr/>
                    <a:lstStyle/>
                    <a:p>
                      <a:pPr>
                        <a:lnSpc>
                          <a:spcPct val="115000"/>
                        </a:lnSpc>
                        <a:spcAft>
                          <a:spcPts val="0"/>
                        </a:spcAft>
                      </a:pPr>
                      <a:r>
                        <a:rPr lang="en-GB" sz="1200">
                          <a:latin typeface="Times New Roman"/>
                          <a:ea typeface="Times New Roman"/>
                          <a:cs typeface="Times New Roman"/>
                        </a:rPr>
                        <a:t>None</a:t>
                      </a:r>
                      <a:endParaRPr lang="de-DE" sz="1200">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r h="370840">
                <a:tc>
                  <a:txBody>
                    <a:bodyPr/>
                    <a:lstStyle/>
                    <a:p>
                      <a:pPr>
                        <a:lnSpc>
                          <a:spcPct val="115000"/>
                        </a:lnSpc>
                        <a:spcAft>
                          <a:spcPts val="0"/>
                        </a:spcAft>
                      </a:pPr>
                      <a:r>
                        <a:rPr lang="en-GB" sz="1200">
                          <a:latin typeface="Times New Roman"/>
                          <a:ea typeface="Times New Roman"/>
                          <a:cs typeface="Times New Roman"/>
                        </a:rPr>
                        <a:t>Capital Income (interests)</a:t>
                      </a:r>
                      <a:endParaRPr lang="de-DE" sz="1200">
                        <a:latin typeface="Times New Roman"/>
                        <a:ea typeface="Calibri"/>
                        <a:cs typeface="Times New Roman"/>
                      </a:endParaRPr>
                    </a:p>
                  </a:txBody>
                  <a:tcPr marL="68580" marR="68580" marT="0" marB="0"/>
                </a:tc>
                <a:tc>
                  <a:txBody>
                    <a:bodyPr/>
                    <a:lstStyle/>
                    <a:p>
                      <a:pPr>
                        <a:lnSpc>
                          <a:spcPct val="115000"/>
                        </a:lnSpc>
                        <a:spcAft>
                          <a:spcPts val="0"/>
                        </a:spcAft>
                      </a:pPr>
                      <a:r>
                        <a:rPr lang="en-GB" sz="1200">
                          <a:latin typeface="Times New Roman"/>
                          <a:ea typeface="Times New Roman"/>
                          <a:cs typeface="Times New Roman"/>
                        </a:rPr>
                        <a:t>25% Flat Tax</a:t>
                      </a:r>
                      <a:endParaRPr lang="de-DE" sz="1200">
                        <a:latin typeface="Times New Roman"/>
                        <a:ea typeface="Calibri"/>
                        <a:cs typeface="Times New Roman"/>
                      </a:endParaRPr>
                    </a:p>
                  </a:txBody>
                  <a:tcPr marL="68580" marR="68580" marT="0" marB="0"/>
                </a:tc>
                <a:tc>
                  <a:txBody>
                    <a:bodyPr/>
                    <a:lstStyle/>
                    <a:p>
                      <a:pPr>
                        <a:lnSpc>
                          <a:spcPct val="115000"/>
                        </a:lnSpc>
                        <a:spcAft>
                          <a:spcPts val="0"/>
                        </a:spcAft>
                      </a:pPr>
                      <a:r>
                        <a:rPr lang="en-GB" sz="1200">
                          <a:latin typeface="Times New Roman"/>
                          <a:ea typeface="Times New Roman"/>
                          <a:cs typeface="Times New Roman"/>
                        </a:rPr>
                        <a:t>10-25%</a:t>
                      </a:r>
                      <a:endParaRPr lang="de-DE" sz="1200">
                        <a:latin typeface="Times New Roman"/>
                        <a:ea typeface="Calibri"/>
                        <a:cs typeface="Times New Roman"/>
                      </a:endParaRPr>
                    </a:p>
                  </a:txBody>
                  <a:tcPr marL="68580" marR="68580" marT="0" marB="0"/>
                </a:tc>
                <a:tc>
                  <a:txBody>
                    <a:bodyPr/>
                    <a:lstStyle/>
                    <a:p>
                      <a:pPr>
                        <a:lnSpc>
                          <a:spcPct val="115000"/>
                        </a:lnSpc>
                        <a:spcAft>
                          <a:spcPts val="0"/>
                        </a:spcAft>
                      </a:pPr>
                      <a:r>
                        <a:rPr lang="en-GB" sz="1200">
                          <a:latin typeface="Times New Roman"/>
                          <a:ea typeface="Times New Roman"/>
                          <a:cs typeface="Times New Roman"/>
                        </a:rPr>
                        <a:t>25%</a:t>
                      </a:r>
                      <a:endParaRPr lang="de-DE" sz="1200">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r h="370840">
                <a:tc>
                  <a:txBody>
                    <a:bodyPr/>
                    <a:lstStyle/>
                    <a:p>
                      <a:pPr>
                        <a:lnSpc>
                          <a:spcPct val="115000"/>
                        </a:lnSpc>
                        <a:spcAft>
                          <a:spcPts val="0"/>
                        </a:spcAft>
                      </a:pPr>
                      <a:r>
                        <a:rPr lang="en-GB" sz="1200">
                          <a:latin typeface="Times New Roman"/>
                          <a:ea typeface="Times New Roman"/>
                          <a:cs typeface="Times New Roman"/>
                        </a:rPr>
                        <a:t>Capital Income (dividends)</a:t>
                      </a:r>
                      <a:endParaRPr lang="de-DE" sz="1200">
                        <a:latin typeface="Times New Roman"/>
                        <a:ea typeface="Calibri"/>
                        <a:cs typeface="Times New Roman"/>
                      </a:endParaRPr>
                    </a:p>
                  </a:txBody>
                  <a:tcPr marL="68580" marR="68580" marT="0" marB="0"/>
                </a:tc>
                <a:tc>
                  <a:txBody>
                    <a:bodyPr/>
                    <a:lstStyle/>
                    <a:p>
                      <a:pPr>
                        <a:lnSpc>
                          <a:spcPct val="115000"/>
                        </a:lnSpc>
                        <a:spcAft>
                          <a:spcPts val="0"/>
                        </a:spcAft>
                      </a:pPr>
                      <a:r>
                        <a:rPr lang="en-GB" sz="1200">
                          <a:latin typeface="Times New Roman"/>
                          <a:ea typeface="Times New Roman"/>
                          <a:cs typeface="Times New Roman"/>
                        </a:rPr>
                        <a:t>25% Flat Tax</a:t>
                      </a:r>
                      <a:endParaRPr lang="de-DE" sz="1200">
                        <a:latin typeface="Times New Roman"/>
                        <a:ea typeface="Calibri"/>
                        <a:cs typeface="Times New Roman"/>
                      </a:endParaRPr>
                    </a:p>
                  </a:txBody>
                  <a:tcPr marL="68580" marR="68580" marT="0" marB="0"/>
                </a:tc>
                <a:tc>
                  <a:txBody>
                    <a:bodyPr/>
                    <a:lstStyle/>
                    <a:p>
                      <a:pPr>
                        <a:lnSpc>
                          <a:spcPct val="115000"/>
                        </a:lnSpc>
                        <a:spcAft>
                          <a:spcPts val="0"/>
                        </a:spcAft>
                      </a:pPr>
                      <a:r>
                        <a:rPr lang="en-GB" sz="1200">
                          <a:latin typeface="Times New Roman"/>
                          <a:ea typeface="Times New Roman"/>
                          <a:cs typeface="Times New Roman"/>
                        </a:rPr>
                        <a:t>5-10%</a:t>
                      </a:r>
                      <a:endParaRPr lang="de-DE" sz="1200">
                        <a:latin typeface="Times New Roman"/>
                        <a:ea typeface="Calibri"/>
                        <a:cs typeface="Times New Roman"/>
                      </a:endParaRPr>
                    </a:p>
                  </a:txBody>
                  <a:tcPr marL="68580" marR="68580" marT="0" marB="0"/>
                </a:tc>
                <a:tc>
                  <a:txBody>
                    <a:bodyPr/>
                    <a:lstStyle/>
                    <a:p>
                      <a:pPr>
                        <a:lnSpc>
                          <a:spcPct val="115000"/>
                        </a:lnSpc>
                        <a:spcAft>
                          <a:spcPts val="0"/>
                        </a:spcAft>
                      </a:pPr>
                      <a:r>
                        <a:rPr lang="en-GB" sz="1200">
                          <a:latin typeface="Times New Roman"/>
                          <a:ea typeface="Times New Roman"/>
                          <a:cs typeface="Times New Roman"/>
                        </a:rPr>
                        <a:t>15%</a:t>
                      </a:r>
                      <a:endParaRPr lang="de-DE" sz="1200">
                        <a:latin typeface="Times New Roman"/>
                        <a:ea typeface="Calibri"/>
                        <a:cs typeface="Times New Roman"/>
                      </a:endParaRPr>
                    </a:p>
                  </a:txBody>
                  <a:tcPr marL="68580" marR="68580" marT="0" marB="0"/>
                </a:tc>
                <a:extLst>
                  <a:ext uri="{0D108BD9-81ED-4DB2-BD59-A6C34878D82A}">
                    <a16:rowId xmlns:a16="http://schemas.microsoft.com/office/drawing/2014/main" val="10003"/>
                  </a:ext>
                </a:extLst>
              </a:tr>
              <a:tr h="370840">
                <a:tc>
                  <a:txBody>
                    <a:bodyPr/>
                    <a:lstStyle/>
                    <a:p>
                      <a:pPr>
                        <a:lnSpc>
                          <a:spcPct val="115000"/>
                        </a:lnSpc>
                        <a:spcAft>
                          <a:spcPts val="0"/>
                        </a:spcAft>
                      </a:pPr>
                      <a:r>
                        <a:rPr lang="en-GB" sz="1200">
                          <a:latin typeface="Times New Roman"/>
                          <a:ea typeface="Times New Roman"/>
                          <a:cs typeface="Times New Roman"/>
                        </a:rPr>
                        <a:t>Capital Gains</a:t>
                      </a:r>
                      <a:endParaRPr lang="de-DE" sz="1200">
                        <a:latin typeface="Times New Roman"/>
                        <a:ea typeface="Calibri"/>
                        <a:cs typeface="Times New Roman"/>
                      </a:endParaRPr>
                    </a:p>
                  </a:txBody>
                  <a:tcPr marL="68580" marR="68580" marT="0" marB="0"/>
                </a:tc>
                <a:tc>
                  <a:txBody>
                    <a:bodyPr/>
                    <a:lstStyle/>
                    <a:p>
                      <a:pPr>
                        <a:lnSpc>
                          <a:spcPct val="115000"/>
                        </a:lnSpc>
                        <a:spcAft>
                          <a:spcPts val="0"/>
                        </a:spcAft>
                      </a:pPr>
                      <a:r>
                        <a:rPr lang="en-GB" sz="1200">
                          <a:latin typeface="Times New Roman"/>
                          <a:ea typeface="Times New Roman"/>
                          <a:cs typeface="Times New Roman"/>
                        </a:rPr>
                        <a:t>25% Flat Tax</a:t>
                      </a:r>
                      <a:endParaRPr lang="de-DE" sz="1200">
                        <a:latin typeface="Times New Roman"/>
                        <a:ea typeface="Calibri"/>
                        <a:cs typeface="Times New Roman"/>
                      </a:endParaRPr>
                    </a:p>
                  </a:txBody>
                  <a:tcPr marL="68580" marR="68580" marT="0" marB="0"/>
                </a:tc>
                <a:tc>
                  <a:txBody>
                    <a:bodyPr/>
                    <a:lstStyle/>
                    <a:p>
                      <a:pPr>
                        <a:lnSpc>
                          <a:spcPct val="115000"/>
                        </a:lnSpc>
                        <a:spcAft>
                          <a:spcPts val="0"/>
                        </a:spcAft>
                      </a:pPr>
                      <a:r>
                        <a:rPr lang="en-GB" sz="1200">
                          <a:latin typeface="Times New Roman"/>
                          <a:ea typeface="Times New Roman"/>
                          <a:cs typeface="Times New Roman"/>
                        </a:rPr>
                        <a:t>5%</a:t>
                      </a:r>
                      <a:endParaRPr lang="de-DE" sz="1200">
                        <a:latin typeface="Times New Roman"/>
                        <a:ea typeface="Calibri"/>
                        <a:cs typeface="Times New Roman"/>
                      </a:endParaRPr>
                    </a:p>
                  </a:txBody>
                  <a:tcPr marL="68580" marR="68580" marT="0" marB="0"/>
                </a:tc>
                <a:tc>
                  <a:txBody>
                    <a:bodyPr/>
                    <a:lstStyle/>
                    <a:p>
                      <a:pPr>
                        <a:lnSpc>
                          <a:spcPct val="115000"/>
                        </a:lnSpc>
                        <a:spcAft>
                          <a:spcPts val="0"/>
                        </a:spcAft>
                      </a:pPr>
                      <a:r>
                        <a:rPr lang="en-GB" sz="1200">
                          <a:latin typeface="Times New Roman"/>
                          <a:ea typeface="Times New Roman"/>
                          <a:cs typeface="Times New Roman"/>
                        </a:rPr>
                        <a:t>None</a:t>
                      </a:r>
                      <a:endParaRPr lang="de-DE" sz="1200">
                        <a:latin typeface="Times New Roman"/>
                        <a:ea typeface="Calibri"/>
                        <a:cs typeface="Times New Roman"/>
                      </a:endParaRPr>
                    </a:p>
                  </a:txBody>
                  <a:tcPr marL="68580" marR="68580" marT="0" marB="0"/>
                </a:tc>
                <a:extLst>
                  <a:ext uri="{0D108BD9-81ED-4DB2-BD59-A6C34878D82A}">
                    <a16:rowId xmlns:a16="http://schemas.microsoft.com/office/drawing/2014/main" val="10004"/>
                  </a:ext>
                </a:extLst>
              </a:tr>
              <a:tr h="370840">
                <a:tc>
                  <a:txBody>
                    <a:bodyPr/>
                    <a:lstStyle/>
                    <a:p>
                      <a:pPr>
                        <a:lnSpc>
                          <a:spcPct val="115000"/>
                        </a:lnSpc>
                        <a:spcAft>
                          <a:spcPts val="0"/>
                        </a:spcAft>
                      </a:pPr>
                      <a:r>
                        <a:rPr lang="en-GB" sz="1200">
                          <a:latin typeface="Times New Roman"/>
                          <a:ea typeface="Times New Roman"/>
                          <a:cs typeface="Times New Roman"/>
                        </a:rPr>
                        <a:t>Inheritance &amp; Gift Tax</a:t>
                      </a:r>
                      <a:endParaRPr lang="de-DE" sz="1200">
                        <a:latin typeface="Times New Roman"/>
                        <a:ea typeface="Calibri"/>
                        <a:cs typeface="Times New Roman"/>
                      </a:endParaRPr>
                    </a:p>
                  </a:txBody>
                  <a:tcPr marL="68580" marR="68580" marT="0" marB="0"/>
                </a:tc>
                <a:tc>
                  <a:txBody>
                    <a:bodyPr/>
                    <a:lstStyle/>
                    <a:p>
                      <a:pPr>
                        <a:lnSpc>
                          <a:spcPct val="115000"/>
                        </a:lnSpc>
                        <a:spcAft>
                          <a:spcPts val="0"/>
                        </a:spcAft>
                      </a:pPr>
                      <a:r>
                        <a:rPr lang="en-GB" sz="1200">
                          <a:latin typeface="Times New Roman"/>
                          <a:ea typeface="Times New Roman"/>
                          <a:cs typeface="Times New Roman"/>
                        </a:rPr>
                        <a:t>Yes, but riddled with holes</a:t>
                      </a:r>
                      <a:endParaRPr lang="de-DE" sz="1200">
                        <a:latin typeface="Times New Roman"/>
                        <a:ea typeface="Calibri"/>
                        <a:cs typeface="Times New Roman"/>
                      </a:endParaRPr>
                    </a:p>
                  </a:txBody>
                  <a:tcPr marL="68580" marR="68580" marT="0" marB="0"/>
                </a:tc>
                <a:tc>
                  <a:txBody>
                    <a:bodyPr/>
                    <a:lstStyle/>
                    <a:p>
                      <a:pPr>
                        <a:lnSpc>
                          <a:spcPct val="115000"/>
                        </a:lnSpc>
                        <a:spcAft>
                          <a:spcPts val="0"/>
                        </a:spcAft>
                      </a:pPr>
                      <a:r>
                        <a:rPr lang="en-GB" sz="1200">
                          <a:latin typeface="Times New Roman"/>
                          <a:ea typeface="Times New Roman"/>
                          <a:cs typeface="Times New Roman"/>
                        </a:rPr>
                        <a:t>None</a:t>
                      </a:r>
                      <a:endParaRPr lang="de-DE" sz="1200">
                        <a:latin typeface="Times New Roman"/>
                        <a:ea typeface="Calibri"/>
                        <a:cs typeface="Times New Roman"/>
                      </a:endParaRPr>
                    </a:p>
                  </a:txBody>
                  <a:tcPr marL="68580" marR="68580" marT="0" marB="0"/>
                </a:tc>
                <a:tc>
                  <a:txBody>
                    <a:bodyPr/>
                    <a:lstStyle/>
                    <a:p>
                      <a:pPr>
                        <a:lnSpc>
                          <a:spcPct val="115000"/>
                        </a:lnSpc>
                        <a:spcAft>
                          <a:spcPts val="0"/>
                        </a:spcAft>
                      </a:pPr>
                      <a:r>
                        <a:rPr lang="en-GB" sz="1200">
                          <a:latin typeface="Times New Roman"/>
                          <a:ea typeface="Times New Roman"/>
                          <a:cs typeface="Times New Roman"/>
                        </a:rPr>
                        <a:t>None</a:t>
                      </a:r>
                      <a:endParaRPr lang="de-DE" sz="1200">
                        <a:latin typeface="Times New Roman"/>
                        <a:ea typeface="Calibri"/>
                        <a:cs typeface="Times New Roman"/>
                      </a:endParaRPr>
                    </a:p>
                  </a:txBody>
                  <a:tcPr marL="68580" marR="68580" marT="0" marB="0"/>
                </a:tc>
                <a:extLst>
                  <a:ext uri="{0D108BD9-81ED-4DB2-BD59-A6C34878D82A}">
                    <a16:rowId xmlns:a16="http://schemas.microsoft.com/office/drawing/2014/main" val="10005"/>
                  </a:ext>
                </a:extLst>
              </a:tr>
              <a:tr h="370840">
                <a:tc>
                  <a:txBody>
                    <a:bodyPr/>
                    <a:lstStyle/>
                    <a:p>
                      <a:pPr>
                        <a:lnSpc>
                          <a:spcPct val="115000"/>
                        </a:lnSpc>
                        <a:spcAft>
                          <a:spcPts val="0"/>
                        </a:spcAft>
                      </a:pPr>
                      <a:r>
                        <a:rPr lang="en-GB" sz="1200">
                          <a:latin typeface="Times New Roman"/>
                          <a:ea typeface="Times New Roman"/>
                          <a:cs typeface="Times New Roman"/>
                        </a:rPr>
                        <a:t>Real Property Taxation</a:t>
                      </a:r>
                      <a:endParaRPr lang="de-DE" sz="1200">
                        <a:latin typeface="Times New Roman"/>
                        <a:ea typeface="Calibri"/>
                        <a:cs typeface="Times New Roman"/>
                      </a:endParaRPr>
                    </a:p>
                  </a:txBody>
                  <a:tcPr marL="68580" marR="68580" marT="0" marB="0"/>
                </a:tc>
                <a:tc>
                  <a:txBody>
                    <a:bodyPr/>
                    <a:lstStyle/>
                    <a:p>
                      <a:pPr>
                        <a:lnSpc>
                          <a:spcPct val="115000"/>
                        </a:lnSpc>
                        <a:spcAft>
                          <a:spcPts val="0"/>
                        </a:spcAft>
                      </a:pPr>
                      <a:r>
                        <a:rPr lang="en-GB" sz="1200">
                          <a:latin typeface="Times New Roman"/>
                          <a:ea typeface="Times New Roman"/>
                          <a:cs typeface="Times New Roman"/>
                        </a:rPr>
                        <a:t>Yes, but undergoing reform</a:t>
                      </a:r>
                      <a:endParaRPr lang="de-DE" sz="1200">
                        <a:latin typeface="Times New Roman"/>
                        <a:ea typeface="Calibri"/>
                        <a:cs typeface="Times New Roman"/>
                      </a:endParaRPr>
                    </a:p>
                  </a:txBody>
                  <a:tcPr marL="68580" marR="68580" marT="0" marB="0"/>
                </a:tc>
                <a:tc>
                  <a:txBody>
                    <a:bodyPr/>
                    <a:lstStyle/>
                    <a:p>
                      <a:pPr>
                        <a:lnSpc>
                          <a:spcPct val="115000"/>
                        </a:lnSpc>
                        <a:spcAft>
                          <a:spcPts val="0"/>
                        </a:spcAft>
                      </a:pPr>
                      <a:r>
                        <a:rPr lang="en-GB" sz="1200">
                          <a:latin typeface="Times New Roman"/>
                          <a:ea typeface="Times New Roman"/>
                          <a:cs typeface="Times New Roman"/>
                        </a:rPr>
                        <a:t>Yes</a:t>
                      </a:r>
                      <a:endParaRPr lang="de-DE" sz="1200">
                        <a:latin typeface="Times New Roman"/>
                        <a:ea typeface="Calibri"/>
                        <a:cs typeface="Times New Roman"/>
                      </a:endParaRPr>
                    </a:p>
                  </a:txBody>
                  <a:tcPr marL="68580" marR="68580" marT="0" marB="0"/>
                </a:tc>
                <a:tc>
                  <a:txBody>
                    <a:bodyPr/>
                    <a:lstStyle/>
                    <a:p>
                      <a:pPr>
                        <a:lnSpc>
                          <a:spcPct val="115000"/>
                        </a:lnSpc>
                        <a:spcAft>
                          <a:spcPts val="0"/>
                        </a:spcAft>
                      </a:pPr>
                      <a:r>
                        <a:rPr lang="en-GB" sz="1200">
                          <a:latin typeface="Times New Roman"/>
                          <a:ea typeface="Times New Roman"/>
                          <a:cs typeface="Times New Roman"/>
                        </a:rPr>
                        <a:t>Yes</a:t>
                      </a:r>
                      <a:endParaRPr lang="de-DE" sz="1200">
                        <a:latin typeface="Times New Roman"/>
                        <a:ea typeface="Calibri"/>
                        <a:cs typeface="Times New Roman"/>
                      </a:endParaRPr>
                    </a:p>
                  </a:txBody>
                  <a:tcPr marL="68580" marR="68580" marT="0" marB="0"/>
                </a:tc>
                <a:extLst>
                  <a:ext uri="{0D108BD9-81ED-4DB2-BD59-A6C34878D82A}">
                    <a16:rowId xmlns:a16="http://schemas.microsoft.com/office/drawing/2014/main" val="10006"/>
                  </a:ext>
                </a:extLst>
              </a:tr>
              <a:tr h="370840">
                <a:tc>
                  <a:txBody>
                    <a:bodyPr/>
                    <a:lstStyle/>
                    <a:p>
                      <a:pPr>
                        <a:lnSpc>
                          <a:spcPct val="115000"/>
                        </a:lnSpc>
                        <a:spcAft>
                          <a:spcPts val="0"/>
                        </a:spcAft>
                      </a:pPr>
                      <a:r>
                        <a:rPr lang="en-GB" sz="1200">
                          <a:latin typeface="Times New Roman"/>
                          <a:ea typeface="Times New Roman"/>
                          <a:cs typeface="Times New Roman"/>
                        </a:rPr>
                        <a:t>Real Property Transfer Tax</a:t>
                      </a:r>
                      <a:endParaRPr lang="de-DE" sz="1200">
                        <a:latin typeface="Times New Roman"/>
                        <a:ea typeface="Calibri"/>
                        <a:cs typeface="Times New Roman"/>
                      </a:endParaRPr>
                    </a:p>
                  </a:txBody>
                  <a:tcPr marL="68580" marR="68580" marT="0" marB="0"/>
                </a:tc>
                <a:tc>
                  <a:txBody>
                    <a:bodyPr/>
                    <a:lstStyle/>
                    <a:p>
                      <a:pPr>
                        <a:lnSpc>
                          <a:spcPct val="115000"/>
                        </a:lnSpc>
                        <a:spcAft>
                          <a:spcPts val="0"/>
                        </a:spcAft>
                      </a:pPr>
                      <a:r>
                        <a:rPr lang="en-GB" sz="1200">
                          <a:latin typeface="Times New Roman"/>
                          <a:ea typeface="Times New Roman"/>
                          <a:cs typeface="Times New Roman"/>
                        </a:rPr>
                        <a:t>Yes, but undergoing reform</a:t>
                      </a:r>
                      <a:endParaRPr lang="de-DE" sz="1200">
                        <a:latin typeface="Times New Roman"/>
                        <a:ea typeface="Calibri"/>
                        <a:cs typeface="Times New Roman"/>
                      </a:endParaRPr>
                    </a:p>
                  </a:txBody>
                  <a:tcPr marL="68580" marR="68580" marT="0" marB="0"/>
                </a:tc>
                <a:tc>
                  <a:txBody>
                    <a:bodyPr/>
                    <a:lstStyle/>
                    <a:p>
                      <a:pPr>
                        <a:lnSpc>
                          <a:spcPct val="115000"/>
                        </a:lnSpc>
                        <a:spcAft>
                          <a:spcPts val="0"/>
                        </a:spcAft>
                      </a:pPr>
                      <a:r>
                        <a:rPr lang="en-GB" sz="1200">
                          <a:latin typeface="Times New Roman"/>
                          <a:ea typeface="Times New Roman"/>
                          <a:cs typeface="Times New Roman"/>
                        </a:rPr>
                        <a:t>Yes</a:t>
                      </a:r>
                      <a:endParaRPr lang="de-DE" sz="1200">
                        <a:latin typeface="Times New Roman"/>
                        <a:ea typeface="Calibri"/>
                        <a:cs typeface="Times New Roman"/>
                      </a:endParaRPr>
                    </a:p>
                  </a:txBody>
                  <a:tcPr marL="68580" marR="68580" marT="0" marB="0"/>
                </a:tc>
                <a:tc>
                  <a:txBody>
                    <a:bodyPr/>
                    <a:lstStyle/>
                    <a:p>
                      <a:pPr>
                        <a:lnSpc>
                          <a:spcPct val="115000"/>
                        </a:lnSpc>
                        <a:spcAft>
                          <a:spcPts val="0"/>
                        </a:spcAft>
                      </a:pPr>
                      <a:r>
                        <a:rPr lang="en-GB" sz="1200" dirty="0">
                          <a:latin typeface="Times New Roman"/>
                          <a:ea typeface="Times New Roman"/>
                          <a:cs typeface="Times New Roman"/>
                        </a:rPr>
                        <a:t>Yes</a:t>
                      </a:r>
                      <a:endParaRPr lang="de-DE" sz="1200" dirty="0">
                        <a:latin typeface="Times New Roman"/>
                        <a:ea typeface="Calibri"/>
                        <a:cs typeface="Times New Roman"/>
                      </a:endParaRPr>
                    </a:p>
                  </a:txBody>
                  <a:tcPr marL="68580" marR="68580" marT="0" marB="0"/>
                </a:tc>
                <a:extLst>
                  <a:ext uri="{0D108BD9-81ED-4DB2-BD59-A6C34878D82A}">
                    <a16:rowId xmlns:a16="http://schemas.microsoft.com/office/drawing/2014/main" val="10007"/>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a:t>How</a:t>
            </a:r>
            <a:r>
              <a:rPr lang="de-DE" dirty="0"/>
              <a:t> </a:t>
            </a:r>
            <a:r>
              <a:rPr lang="de-DE" dirty="0" err="1"/>
              <a:t>wealthy</a:t>
            </a:r>
            <a:r>
              <a:rPr lang="de-DE" dirty="0"/>
              <a:t> </a:t>
            </a:r>
            <a:r>
              <a:rPr lang="de-DE" dirty="0" err="1"/>
              <a:t>are</a:t>
            </a:r>
            <a:r>
              <a:rPr lang="de-DE" dirty="0"/>
              <a:t> </a:t>
            </a:r>
            <a:r>
              <a:rPr lang="de-DE" dirty="0" err="1"/>
              <a:t>the</a:t>
            </a:r>
            <a:r>
              <a:rPr lang="de-DE" dirty="0"/>
              <a:t> </a:t>
            </a:r>
            <a:r>
              <a:rPr lang="de-DE" dirty="0" err="1"/>
              <a:t>wealthy</a:t>
            </a:r>
            <a:r>
              <a:rPr lang="de-DE" dirty="0"/>
              <a:t>?</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827584" y="1628801"/>
            <a:ext cx="7704856" cy="4104455"/>
          </a:xfrm>
          <a:prstGeom prst="rect">
            <a:avLst/>
          </a:prstGeom>
          <a:noFill/>
          <a:ln w="9525">
            <a:noFill/>
            <a:miter lim="800000"/>
            <a:headEnd/>
            <a:tailEnd/>
          </a:ln>
        </p:spPr>
      </p:pic>
      <p:sp>
        <p:nvSpPr>
          <p:cNvPr id="4" name="Textfeld 3"/>
          <p:cNvSpPr txBox="1"/>
          <p:nvPr/>
        </p:nvSpPr>
        <p:spPr>
          <a:xfrm>
            <a:off x="611560" y="6309320"/>
            <a:ext cx="7560840" cy="369332"/>
          </a:xfrm>
          <a:prstGeom prst="rect">
            <a:avLst/>
          </a:prstGeom>
          <a:noFill/>
        </p:spPr>
        <p:txBody>
          <a:bodyPr wrap="square" rtlCol="0">
            <a:spAutoFit/>
          </a:bodyPr>
          <a:lstStyle/>
          <a:p>
            <a:r>
              <a:rPr lang="de-DE" dirty="0" err="1"/>
              <a:t>Zucman</a:t>
            </a:r>
            <a:r>
              <a:rPr lang="de-DE" dirty="0"/>
              <a:t>, G. et al. (Sept. 2017) Tax Evasion </a:t>
            </a:r>
            <a:r>
              <a:rPr lang="de-DE" dirty="0" err="1"/>
              <a:t>and</a:t>
            </a:r>
            <a:r>
              <a:rPr lang="de-DE" dirty="0"/>
              <a:t> </a:t>
            </a:r>
            <a:r>
              <a:rPr lang="de-DE" dirty="0" err="1"/>
              <a:t>Inequality</a:t>
            </a:r>
            <a:endParaRPr lang="de-D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pic>
        <p:nvPicPr>
          <p:cNvPr id="4" name="Inhaltsplatzhalter 3" descr="C:\Users\Joerg\Desktop\DWO-WI-Steuerparadiese-Vermoegen-js-jpg.jpg"/>
          <p:cNvPicPr>
            <a:picLocks noGrp="1"/>
          </p:cNvPicPr>
          <p:nvPr>
            <p:ph idx="1"/>
          </p:nvPr>
        </p:nvPicPr>
        <p:blipFill>
          <a:blip r:embed="rId2" cstate="print"/>
          <a:srcRect/>
          <a:stretch>
            <a:fillRect/>
          </a:stretch>
        </p:blipFill>
        <p:spPr bwMode="auto">
          <a:xfrm>
            <a:off x="395536" y="332656"/>
            <a:ext cx="8136904" cy="626469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Skeptical</a:t>
            </a:r>
            <a:r>
              <a:rPr lang="de-DE" dirty="0"/>
              <a:t> </a:t>
            </a:r>
            <a:r>
              <a:rPr lang="de-DE" dirty="0" err="1"/>
              <a:t>interventsions</a:t>
            </a:r>
            <a:endParaRPr lang="de-DE" dirty="0"/>
          </a:p>
        </p:txBody>
      </p:sp>
      <p:sp>
        <p:nvSpPr>
          <p:cNvPr id="3" name="Inhaltsplatzhalter 2"/>
          <p:cNvSpPr>
            <a:spLocks noGrp="1"/>
          </p:cNvSpPr>
          <p:nvPr>
            <p:ph idx="1"/>
          </p:nvPr>
        </p:nvSpPr>
        <p:spPr/>
        <p:txBody>
          <a:bodyPr/>
          <a:lstStyle/>
          <a:p>
            <a:r>
              <a:rPr lang="de-DE" dirty="0"/>
              <a:t>More </a:t>
            </a:r>
            <a:r>
              <a:rPr lang="de-DE" dirty="0" err="1"/>
              <a:t>money</a:t>
            </a:r>
            <a:r>
              <a:rPr lang="de-DE" dirty="0"/>
              <a:t> </a:t>
            </a:r>
            <a:r>
              <a:rPr lang="de-DE" dirty="0" err="1"/>
              <a:t>than</a:t>
            </a:r>
            <a:r>
              <a:rPr lang="de-DE" dirty="0"/>
              <a:t> </a:t>
            </a:r>
            <a:r>
              <a:rPr lang="de-DE" dirty="0" err="1"/>
              <a:t>ever</a:t>
            </a:r>
            <a:r>
              <a:rPr lang="de-DE" dirty="0"/>
              <a:t> – in tax </a:t>
            </a:r>
            <a:r>
              <a:rPr lang="de-DE" dirty="0" err="1"/>
              <a:t>havens</a:t>
            </a:r>
            <a:endParaRPr lang="de-DE" dirty="0"/>
          </a:p>
          <a:p>
            <a:r>
              <a:rPr lang="de-DE" dirty="0" err="1"/>
              <a:t>Philanthropy</a:t>
            </a:r>
            <a:r>
              <a:rPr lang="de-DE" dirty="0"/>
              <a:t> </a:t>
            </a:r>
            <a:r>
              <a:rPr lang="de-DE" dirty="0" err="1"/>
              <a:t>and</a:t>
            </a:r>
            <a:r>
              <a:rPr lang="de-DE" dirty="0"/>
              <a:t> CSR vs. </a:t>
            </a:r>
            <a:r>
              <a:rPr lang="de-DE" dirty="0" err="1"/>
              <a:t>Government</a:t>
            </a:r>
            <a:r>
              <a:rPr lang="de-DE" dirty="0"/>
              <a:t> </a:t>
            </a:r>
            <a:r>
              <a:rPr lang="de-DE" dirty="0" err="1"/>
              <a:t>and</a:t>
            </a:r>
            <a:r>
              <a:rPr lang="de-DE" dirty="0"/>
              <a:t> </a:t>
            </a:r>
            <a:r>
              <a:rPr lang="de-DE" dirty="0" err="1"/>
              <a:t>democracy</a:t>
            </a:r>
            <a:endParaRPr lang="de-DE" dirty="0"/>
          </a:p>
          <a:p>
            <a:r>
              <a:rPr lang="de-DE" dirty="0"/>
              <a:t>Free-</a:t>
            </a:r>
            <a:r>
              <a:rPr lang="de-DE" dirty="0" err="1"/>
              <a:t>Riding</a:t>
            </a:r>
            <a:r>
              <a:rPr lang="de-DE" dirty="0"/>
              <a:t> </a:t>
            </a:r>
            <a:r>
              <a:rPr lang="de-DE" dirty="0" err="1"/>
              <a:t>and</a:t>
            </a:r>
            <a:r>
              <a:rPr lang="de-DE" dirty="0"/>
              <a:t> </a:t>
            </a:r>
            <a:r>
              <a:rPr lang="de-DE" dirty="0" err="1"/>
              <a:t>the</a:t>
            </a:r>
            <a:r>
              <a:rPr lang="de-DE" dirty="0"/>
              <a:t> Common-</a:t>
            </a:r>
            <a:r>
              <a:rPr lang="de-DE" dirty="0" err="1"/>
              <a:t>Wealth</a:t>
            </a:r>
            <a:endParaRPr lang="de-DE" dirty="0"/>
          </a:p>
          <a:p>
            <a:r>
              <a:rPr lang="de-DE" dirty="0"/>
              <a:t>„</a:t>
            </a:r>
            <a:r>
              <a:rPr lang="de-DE" dirty="0" err="1"/>
              <a:t>Spaceship</a:t>
            </a:r>
            <a:r>
              <a:rPr lang="de-DE" dirty="0"/>
              <a:t>“ and Prison </a:t>
            </a:r>
            <a:r>
              <a:rPr lang="de-DE" dirty="0" err="1"/>
              <a:t>of</a:t>
            </a:r>
            <a:r>
              <a:rPr lang="de-DE" dirty="0"/>
              <a:t> </a:t>
            </a:r>
            <a:r>
              <a:rPr lang="de-DE" dirty="0" err="1"/>
              <a:t>the</a:t>
            </a:r>
            <a:r>
              <a:rPr lang="de-DE" dirty="0"/>
              <a:t> </a:t>
            </a:r>
            <a:r>
              <a:rPr lang="de-DE" dirty="0" err="1"/>
              <a:t>Wealthy</a:t>
            </a:r>
            <a:endParaRPr lang="de-DE" dirty="0"/>
          </a:p>
          <a:p>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1565</Words>
  <Application>Microsoft Office PowerPoint</Application>
  <PresentationFormat>Bildschirmpräsentation (4:3)</PresentationFormat>
  <Paragraphs>222</Paragraphs>
  <Slides>36</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36</vt:i4>
      </vt:variant>
    </vt:vector>
  </HeadingPairs>
  <TitlesOfParts>
    <vt:vector size="41" baseType="lpstr">
      <vt:lpstr>Arial</vt:lpstr>
      <vt:lpstr>Calibri</vt:lpstr>
      <vt:lpstr>Times New Roman</vt:lpstr>
      <vt:lpstr>Wingdings</vt:lpstr>
      <vt:lpstr>Larissa-Design</vt:lpstr>
      <vt:lpstr>Taxing in the real world</vt:lpstr>
      <vt:lpstr>Church and Taxation???</vt:lpstr>
      <vt:lpstr>Ambition and Pragmatism</vt:lpstr>
      <vt:lpstr>Skeptical interventions</vt:lpstr>
      <vt:lpstr>Absolute payments and relative burden of the wealthy</vt:lpstr>
      <vt:lpstr>Alleviating the burden for the wealthy</vt:lpstr>
      <vt:lpstr>How wealthy are the wealthy?</vt:lpstr>
      <vt:lpstr>PowerPoint-Präsentation</vt:lpstr>
      <vt:lpstr>Skeptical interventsions</vt:lpstr>
      <vt:lpstr>A world of its own</vt:lpstr>
      <vt:lpstr>Skeptical interventions</vt:lpstr>
      <vt:lpstr>Lobbyism at work (1)</vt:lpstr>
      <vt:lpstr>Lobbyismus at work (2)</vt:lpstr>
      <vt:lpstr>Inheritance Tax-Reform:  Whom does the FAZ quote?</vt:lpstr>
      <vt:lpstr>Skeptical Resume</vt:lpstr>
      <vt:lpstr>Historic background of CST</vt:lpstr>
      <vt:lpstr>Income distribution Germany</vt:lpstr>
      <vt:lpstr>The „Bolte Onion“, i.e. income distribution up to 1989 and the thinning of German middle class since 1989</vt:lpstr>
      <vt:lpstr>How CST operates</vt:lpstr>
      <vt:lpstr>Values and principles of Catholic Social Teaching</vt:lpstr>
      <vt:lpstr>PowerPoint-Präsentation</vt:lpstr>
      <vt:lpstr>PowerPoint-Präsentation</vt:lpstr>
      <vt:lpstr>PowerPoint-Präsentation</vt:lpstr>
      <vt:lpstr>Relevant framework conditions</vt:lpstr>
      <vt:lpstr>Taxes: More than just money!</vt:lpstr>
      <vt:lpstr>Prior to new laws: Enforce  the existing</vt:lpstr>
      <vt:lpstr>Diminish inequality, secure participation of all</vt:lpstr>
      <vt:lpstr>Shifting the tax burden</vt:lpstr>
      <vt:lpstr>Relative tax burden, due to direct and indirect taxation as well as mandatory SSCs</vt:lpstr>
      <vt:lpstr>Diminish inequality, secure participation of all</vt:lpstr>
      <vt:lpstr>Install pro-poor policies</vt:lpstr>
      <vt:lpstr>Advance socio-ecological transformation</vt:lpstr>
      <vt:lpstr>Outlook </vt:lpstr>
      <vt:lpstr>Summary</vt:lpstr>
      <vt:lpstr>PowerPoint-Präsentation</vt:lpstr>
      <vt:lpstr>www.taxjustice-and-poverty.org</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alt</dc:creator>
  <cp:lastModifiedBy>JoergAdmin</cp:lastModifiedBy>
  <cp:revision>36</cp:revision>
  <dcterms:created xsi:type="dcterms:W3CDTF">2019-02-13T12:13:07Z</dcterms:created>
  <dcterms:modified xsi:type="dcterms:W3CDTF">2019-03-21T10:28:54Z</dcterms:modified>
</cp:coreProperties>
</file>