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2" r:id="rId3"/>
    <p:sldId id="435" r:id="rId4"/>
    <p:sldId id="434" r:id="rId5"/>
    <p:sldId id="424" r:id="rId6"/>
    <p:sldId id="426" r:id="rId7"/>
    <p:sldId id="427" r:id="rId8"/>
    <p:sldId id="428" r:id="rId9"/>
    <p:sldId id="429" r:id="rId10"/>
    <p:sldId id="430" r:id="rId11"/>
    <p:sldId id="433" r:id="rId12"/>
    <p:sldId id="431" r:id="rId13"/>
    <p:sldId id="432" r:id="rId14"/>
    <p:sldId id="357" r:id="rId15"/>
    <p:sldId id="265" r:id="rId16"/>
    <p:sldId id="38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FF"/>
    <a:srgbClr val="6A6ABA"/>
    <a:srgbClr val="5D6C95"/>
    <a:srgbClr val="4D5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027" autoAdjust="0"/>
    <p:restoredTop sz="86472" autoAdjust="0"/>
  </p:normalViewPr>
  <p:slideViewPr>
    <p:cSldViewPr>
      <p:cViewPr varScale="1">
        <p:scale>
          <a:sx n="60" d="100"/>
          <a:sy n="60" d="100"/>
        </p:scale>
        <p:origin x="5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nwell%20Bokosi\AppData\Local\Temp\Data_Extract_From_World_Development_Indicator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well%20Bokosi\Documents\Zantchito\NCA%20Research\SADC%20Elasticity%20Health%20Education%20IFF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well%20Bokosi\Documents\Zantchito\NCA%20Research\IFFs-from-SADC-Countries-2004-2013-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well%20Bokosi\Documents\Zantchito\NCA%20Research\IFFs-from-SADC-Countries-2004-2013-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well%20Bokosi\Documents\Zantchito\NCA%20Research\IFFs-from-SADC-Countries-2004-2013-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well%20Bokosi\Documents\Zantchito\NCA%20Research\IFFs-from-SADC-Countries-2004-2013-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well%20Bokosi\Documents\Zantchito\NCA%20Research\IFFs-from-SADC-Countries-2004-2013-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well%20Bokosi\Documents\Zantchito\NCA%20Research\SADC%20Elasticity%20Health%20Education%20IFF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well%20Bokosi\Documents\Zantchito\NCA%20Research\SADC%20Elasticity%20Health%20Education%20IFF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 sz="2400" dirty="0"/>
              <a:t>Domestic Revenue and Private</a:t>
            </a:r>
            <a:r>
              <a:rPr lang="en-GB" sz="2400" baseline="0" dirty="0"/>
              <a:t> Flows</a:t>
            </a:r>
            <a:r>
              <a:rPr lang="en-GB" sz="2400" dirty="0"/>
              <a:t> Sub Saharan Africa</a:t>
            </a:r>
          </a:p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 sz="2400" dirty="0"/>
              <a:t>(2007-2013)</a:t>
            </a:r>
          </a:p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 sz="1800" i="1" dirty="0"/>
              <a:t>% of GDP</a:t>
            </a:r>
            <a:endParaRPr lang="en-GB" sz="2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[Data_Extract_From_World_Development_Indicators.xlsx]Data!$A$13</c:f>
              <c:strCache>
                <c:ptCount val="1"/>
                <c:pt idx="0">
                  <c:v>Revenue, excluding grants (% of GDP)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[Data_Extract_From_World_Development_Indicators.xlsx]Data!$B$1:$H$1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[Data_Extract_From_World_Development_Indicators.xlsx]Data!$B$13:$H$13</c:f>
              <c:numCache>
                <c:formatCode>General</c:formatCode>
                <c:ptCount val="7"/>
                <c:pt idx="0">
                  <c:v>23.102276545402411</c:v>
                </c:pt>
                <c:pt idx="1">
                  <c:v>23.153350316582923</c:v>
                </c:pt>
                <c:pt idx="2">
                  <c:v>19.095421103934321</c:v>
                </c:pt>
                <c:pt idx="3">
                  <c:v>19.375562156832213</c:v>
                </c:pt>
                <c:pt idx="4">
                  <c:v>20.786370346985404</c:v>
                </c:pt>
                <c:pt idx="5">
                  <c:v>20.806124952574418</c:v>
                </c:pt>
                <c:pt idx="6">
                  <c:v>20.88619570180882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2-4294-ADAB-34E23CF4D8C8}"/>
            </c:ext>
          </c:extLst>
        </c:ser>
        <c:ser>
          <c:idx val="1"/>
          <c:order val="1"/>
          <c:tx>
            <c:strRef>
              <c:f>[Data_Extract_From_World_Development_Indicators.xlsx]Data!$A$14</c:f>
              <c:strCache>
                <c:ptCount val="1"/>
                <c:pt idx="0">
                  <c:v>Foreign direct investment, net inflows (% of GDP)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[Data_Extract_From_World_Development_Indicators.xlsx]Data!$B$1:$H$1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[Data_Extract_From_World_Development_Indicators.xlsx]Data!$B$14:$H$14</c:f>
              <c:numCache>
                <c:formatCode>General</c:formatCode>
                <c:ptCount val="7"/>
                <c:pt idx="0">
                  <c:v>3.2495518599981894</c:v>
                </c:pt>
                <c:pt idx="1">
                  <c:v>3.7045254752413324</c:v>
                </c:pt>
                <c:pt idx="2">
                  <c:v>3.6272751485967492</c:v>
                </c:pt>
                <c:pt idx="3">
                  <c:v>2.0968177752671759</c:v>
                </c:pt>
                <c:pt idx="4">
                  <c:v>2.6810175645227092</c:v>
                </c:pt>
                <c:pt idx="5">
                  <c:v>2.2772152073695664</c:v>
                </c:pt>
                <c:pt idx="6">
                  <c:v>2.2699375901393699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2-4294-ADAB-34E23CF4D8C8}"/>
            </c:ext>
          </c:extLst>
        </c:ser>
        <c:ser>
          <c:idx val="2"/>
          <c:order val="2"/>
          <c:tx>
            <c:strRef>
              <c:f>[Data_Extract_From_World_Development_Indicators.xlsx]Data!$A$15</c:f>
              <c:strCache>
                <c:ptCount val="1"/>
                <c:pt idx="0">
                  <c:v>Personal remittances, received (% of GDP)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[Data_Extract_From_World_Development_Indicators.xlsx]Data!$B$1:$H$1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[Data_Extract_From_World_Development_Indicators.xlsx]Data!$B$15:$H$15</c:f>
              <c:numCache>
                <c:formatCode>General</c:formatCode>
                <c:ptCount val="7"/>
                <c:pt idx="0">
                  <c:v>3.1211747762752569</c:v>
                </c:pt>
                <c:pt idx="1">
                  <c:v>2.8550419403333853</c:v>
                </c:pt>
                <c:pt idx="2">
                  <c:v>2.9492385798717233</c:v>
                </c:pt>
                <c:pt idx="3">
                  <c:v>2.4122780733947833</c:v>
                </c:pt>
                <c:pt idx="4">
                  <c:v>2.4589326638196187</c:v>
                </c:pt>
                <c:pt idx="5">
                  <c:v>2.3574186921974514</c:v>
                </c:pt>
                <c:pt idx="6">
                  <c:v>2.2451714478292337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D2-4294-ADAB-34E23CF4D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579328"/>
        <c:axId val="134580864"/>
      </c:barChart>
      <c:catAx>
        <c:axId val="13457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34580864"/>
        <c:crosses val="autoZero"/>
        <c:auto val="1"/>
        <c:lblAlgn val="ctr"/>
        <c:lblOffset val="100"/>
        <c:noMultiLvlLbl val="0"/>
      </c:catAx>
      <c:valAx>
        <c:axId val="13458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3457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908597825917631E-2"/>
          <c:y val="0.83558134063535427"/>
          <c:w val="0.95598657130360287"/>
          <c:h val="0.16441865936464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>
                <a:solidFill>
                  <a:schemeClr val="tx1"/>
                </a:solidFill>
              </a:rPr>
              <a:t>Impact</a:t>
            </a:r>
            <a:r>
              <a:rPr lang="en-GB" sz="2400" b="1" baseline="0" dirty="0">
                <a:solidFill>
                  <a:schemeClr val="tx1"/>
                </a:solidFill>
              </a:rPr>
              <a:t> of IFFs on HDI Annual Growth (%)</a:t>
            </a:r>
          </a:p>
          <a:p>
            <a:pPr>
              <a:defRPr sz="2400" b="1">
                <a:solidFill>
                  <a:schemeClr val="tx1"/>
                </a:solidFill>
              </a:defRPr>
            </a:pPr>
            <a:r>
              <a:rPr lang="en-GB" sz="2400" b="1" baseline="0" dirty="0">
                <a:solidFill>
                  <a:schemeClr val="tx1"/>
                </a:solidFill>
              </a:rPr>
              <a:t>2010-2014</a:t>
            </a:r>
            <a:endParaRPr lang="en-GB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2'!$B$54</c:f>
              <c:strCache>
                <c:ptCount val="1"/>
                <c:pt idx="0">
                  <c:v>HDI 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2'!$A$55:$A$69</c:f>
              <c:strCache>
                <c:ptCount val="15"/>
                <c:pt idx="0">
                  <c:v>Angola</c:v>
                </c:pt>
                <c:pt idx="1">
                  <c:v>Botswana</c:v>
                </c:pt>
                <c:pt idx="2">
                  <c:v>DRC</c:v>
                </c:pt>
                <c:pt idx="3">
                  <c:v>Lesotho</c:v>
                </c:pt>
                <c:pt idx="4">
                  <c:v>Madagascar</c:v>
                </c:pt>
                <c:pt idx="5">
                  <c:v>Malawi</c:v>
                </c:pt>
                <c:pt idx="6">
                  <c:v>Mauritius</c:v>
                </c:pt>
                <c:pt idx="7">
                  <c:v>Mozambique</c:v>
                </c:pt>
                <c:pt idx="8">
                  <c:v>Namibia</c:v>
                </c:pt>
                <c:pt idx="9">
                  <c:v>Seychelles</c:v>
                </c:pt>
                <c:pt idx="10">
                  <c:v>South Africa</c:v>
                </c:pt>
                <c:pt idx="11">
                  <c:v>Swaziland</c:v>
                </c:pt>
                <c:pt idx="12">
                  <c:v>Tanzania</c:v>
                </c:pt>
                <c:pt idx="13">
                  <c:v>Zambia</c:v>
                </c:pt>
                <c:pt idx="14">
                  <c:v>Zimbabwe</c:v>
                </c:pt>
              </c:strCache>
            </c:strRef>
          </c:cat>
          <c:val>
            <c:numRef>
              <c:f>'Table 2'!$B$55:$B$69</c:f>
              <c:numCache>
                <c:formatCode>0.00</c:formatCode>
                <c:ptCount val="15"/>
                <c:pt idx="0">
                  <c:v>1.1102269074301001</c:v>
                </c:pt>
                <c:pt idx="1">
                  <c:v>0.61297378158635674</c:v>
                </c:pt>
                <c:pt idx="2">
                  <c:v>1.5227690012136863</c:v>
                </c:pt>
                <c:pt idx="3">
                  <c:v>1.297190741431109</c:v>
                </c:pt>
                <c:pt idx="4">
                  <c:v>0.27389260958561312</c:v>
                </c:pt>
                <c:pt idx="5">
                  <c:v>1.4885388093433427</c:v>
                </c:pt>
                <c:pt idx="6">
                  <c:v>0.68231487341421371</c:v>
                </c:pt>
                <c:pt idx="7">
                  <c:v>0.94233488839390311</c:v>
                </c:pt>
                <c:pt idx="8">
                  <c:v>0.70036680043734645</c:v>
                </c:pt>
                <c:pt idx="9">
                  <c:v>0.97417070923078164</c:v>
                </c:pt>
                <c:pt idx="10">
                  <c:v>0.86617915569859871</c:v>
                </c:pt>
                <c:pt idx="11">
                  <c:v>0.28325801602326894</c:v>
                </c:pt>
                <c:pt idx="12">
                  <c:v>1.0485255055498799</c:v>
                </c:pt>
                <c:pt idx="13">
                  <c:v>1.3645065586674221</c:v>
                </c:pt>
                <c:pt idx="14">
                  <c:v>2.4993300326096701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C-4744-9BA1-B682C75C9D7B}"/>
            </c:ext>
          </c:extLst>
        </c:ser>
        <c:ser>
          <c:idx val="1"/>
          <c:order val="1"/>
          <c:tx>
            <c:strRef>
              <c:f>'Table 2'!$C$54</c:f>
              <c:strCache>
                <c:ptCount val="1"/>
                <c:pt idx="0">
                  <c:v>Non IFF HDI Growth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2'!$A$55:$A$69</c:f>
              <c:strCache>
                <c:ptCount val="15"/>
                <c:pt idx="0">
                  <c:v>Angola</c:v>
                </c:pt>
                <c:pt idx="1">
                  <c:v>Botswana</c:v>
                </c:pt>
                <c:pt idx="2">
                  <c:v>DRC</c:v>
                </c:pt>
                <c:pt idx="3">
                  <c:v>Lesotho</c:v>
                </c:pt>
                <c:pt idx="4">
                  <c:v>Madagascar</c:v>
                </c:pt>
                <c:pt idx="5">
                  <c:v>Malawi</c:v>
                </c:pt>
                <c:pt idx="6">
                  <c:v>Mauritius</c:v>
                </c:pt>
                <c:pt idx="7">
                  <c:v>Mozambique</c:v>
                </c:pt>
                <c:pt idx="8">
                  <c:v>Namibia</c:v>
                </c:pt>
                <c:pt idx="9">
                  <c:v>Seychelles</c:v>
                </c:pt>
                <c:pt idx="10">
                  <c:v>South Africa</c:v>
                </c:pt>
                <c:pt idx="11">
                  <c:v>Swaziland</c:v>
                </c:pt>
                <c:pt idx="12">
                  <c:v>Tanzania</c:v>
                </c:pt>
                <c:pt idx="13">
                  <c:v>Zambia</c:v>
                </c:pt>
                <c:pt idx="14">
                  <c:v>Zimbabwe</c:v>
                </c:pt>
              </c:strCache>
            </c:strRef>
          </c:cat>
          <c:val>
            <c:numRef>
              <c:f>'Table 2'!$C$55:$C$69</c:f>
              <c:numCache>
                <c:formatCode>0.00</c:formatCode>
                <c:ptCount val="15"/>
                <c:pt idx="0">
                  <c:v>1.2923391997359106</c:v>
                </c:pt>
                <c:pt idx="1">
                  <c:v>4.5849913821549446</c:v>
                </c:pt>
                <c:pt idx="2">
                  <c:v>1.9276358806731557</c:v>
                </c:pt>
                <c:pt idx="3">
                  <c:v>7.7184714213439349</c:v>
                </c:pt>
                <c:pt idx="4">
                  <c:v>2.4981244370369633</c:v>
                </c:pt>
                <c:pt idx="5">
                  <c:v>7.0716552702068336</c:v>
                </c:pt>
                <c:pt idx="6">
                  <c:v>3.0530260569775778</c:v>
                </c:pt>
                <c:pt idx="7">
                  <c:v>1.7223884583729911</c:v>
                </c:pt>
                <c:pt idx="8">
                  <c:v>5.6562934558920892</c:v>
                </c:pt>
                <c:pt idx="9">
                  <c:v>2.5365231836794813</c:v>
                </c:pt>
                <c:pt idx="10">
                  <c:v>3.1437803212495092</c:v>
                </c:pt>
                <c:pt idx="11">
                  <c:v>6.4015368984327496</c:v>
                </c:pt>
                <c:pt idx="12">
                  <c:v>1.6577630784506749</c:v>
                </c:pt>
                <c:pt idx="13">
                  <c:v>7.2598602781247381</c:v>
                </c:pt>
                <c:pt idx="14">
                  <c:v>3.5623305597821724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C-4744-9BA1-B682C75C9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320976"/>
        <c:axId val="536321304"/>
      </c:barChart>
      <c:catAx>
        <c:axId val="53632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36321304"/>
        <c:crosses val="autoZero"/>
        <c:auto val="1"/>
        <c:lblAlgn val="ctr"/>
        <c:lblOffset val="100"/>
        <c:noMultiLvlLbl val="0"/>
      </c:catAx>
      <c:valAx>
        <c:axId val="53632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36320976"/>
        <c:crosses val="autoZero"/>
        <c:crossBetween val="between"/>
      </c:valAx>
      <c:spPr>
        <a:solidFill>
          <a:schemeClr val="accent6">
            <a:lumMod val="7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pPr>
            <a:r>
              <a:rPr lang="en-US" sz="24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Illicit Financial Flows In</a:t>
            </a:r>
            <a:r>
              <a:rPr lang="en-US" sz="2400" baseline="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Sub-Saharan Africa vs SADC Region</a:t>
            </a:r>
          </a:p>
          <a:p>
            <a:pPr>
              <a:defRPr sz="2400">
                <a:latin typeface="Tw Cen MT" panose="020B0602020104020603" pitchFamily="34" charset="0"/>
              </a:defRPr>
            </a:pPr>
            <a:r>
              <a:rPr lang="en-US" sz="1800" b="0" i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(US $ 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w Cen MT" panose="020B0602020104020603" pitchFamily="34" charset="0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Sub-Saharan Africa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Sheet1!$B$3:$K$3</c:f>
              <c:numCache>
                <c:formatCode>#,##0</c:formatCode>
                <c:ptCount val="10"/>
                <c:pt idx="0">
                  <c:v>32549.800846798109</c:v>
                </c:pt>
                <c:pt idx="1">
                  <c:v>51874.434376140693</c:v>
                </c:pt>
                <c:pt idx="2">
                  <c:v>56350.817734340781</c:v>
                </c:pt>
                <c:pt idx="3">
                  <c:v>77011.789299496071</c:v>
                </c:pt>
                <c:pt idx="4">
                  <c:v>78598.724092419201</c:v>
                </c:pt>
                <c:pt idx="5">
                  <c:v>85002.46542139072</c:v>
                </c:pt>
                <c:pt idx="6">
                  <c:v>78037.725563942804</c:v>
                </c:pt>
                <c:pt idx="7">
                  <c:v>74280.737838236382</c:v>
                </c:pt>
                <c:pt idx="8">
                  <c:v>66677.64334023642</c:v>
                </c:pt>
                <c:pt idx="9">
                  <c:v>74593.302566977814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6-460C-B8F3-4F8818EEAB51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SADC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Sheet1!$B$4:$K$4</c:f>
              <c:numCache>
                <c:formatCode>#,##0</c:formatCode>
                <c:ptCount val="10"/>
                <c:pt idx="0">
                  <c:v>18753.271320018124</c:v>
                </c:pt>
                <c:pt idx="1">
                  <c:v>21780.759008374127</c:v>
                </c:pt>
                <c:pt idx="2">
                  <c:v>23190.492774699036</c:v>
                </c:pt>
                <c:pt idx="3">
                  <c:v>38880.010428814501</c:v>
                </c:pt>
                <c:pt idx="4">
                  <c:v>33218.217615053945</c:v>
                </c:pt>
                <c:pt idx="5">
                  <c:v>39615.063478465097</c:v>
                </c:pt>
                <c:pt idx="6">
                  <c:v>34896.348602496226</c:v>
                </c:pt>
                <c:pt idx="7">
                  <c:v>33121.589047147572</c:v>
                </c:pt>
                <c:pt idx="8">
                  <c:v>38937.125267635478</c:v>
                </c:pt>
                <c:pt idx="9">
                  <c:v>26740.558266793239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6-460C-B8F3-4F8818EEAB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7897496"/>
        <c:axId val="187896184"/>
      </c:barChart>
      <c:catAx>
        <c:axId val="187897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87896184"/>
        <c:crosses val="autoZero"/>
        <c:auto val="1"/>
        <c:lblAlgn val="ctr"/>
        <c:lblOffset val="100"/>
        <c:noMultiLvlLbl val="0"/>
      </c:catAx>
      <c:valAx>
        <c:axId val="18789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87897496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 sz="2400" b="1" dirty="0">
                <a:solidFill>
                  <a:schemeClr val="bg1"/>
                </a:solidFill>
              </a:rPr>
              <a:t>Illicit Financial Flows vs Bilateral ODA in SADC (</a:t>
            </a:r>
            <a:r>
              <a:rPr lang="en-GB" sz="2400" b="1" i="1" dirty="0">
                <a:solidFill>
                  <a:schemeClr val="bg1"/>
                </a:solidFill>
              </a:rPr>
              <a:t>2009-2013)</a:t>
            </a: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en-GB" sz="2400" b="0" i="1" dirty="0">
                <a:solidFill>
                  <a:schemeClr val="bg1"/>
                </a:solidFill>
              </a:rPr>
              <a:t>US $ Millions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Sheet1!$A$26</c:f>
              <c:strCache>
                <c:ptCount val="1"/>
                <c:pt idx="0">
                  <c:v>Illicit Financial Flows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Sheet1!$B$25:$G$25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Sheet1!$B$26:$F$26</c:f>
              <c:numCache>
                <c:formatCode>_(* #,##0.00_);_(* \(#,##0.00\);_(* "-"??_);_(@_)</c:formatCode>
                <c:ptCount val="5"/>
                <c:pt idx="0">
                  <c:v>39615.063478465097</c:v>
                </c:pt>
                <c:pt idx="1">
                  <c:v>34896.348602496226</c:v>
                </c:pt>
                <c:pt idx="2">
                  <c:v>33121.589047147572</c:v>
                </c:pt>
                <c:pt idx="3">
                  <c:v>38937.125267635478</c:v>
                </c:pt>
                <c:pt idx="4">
                  <c:v>26740.558266793239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D-4618-AB1A-4AFFD385EABA}"/>
            </c:ext>
          </c:extLst>
        </c:ser>
        <c:ser>
          <c:idx val="1"/>
          <c:order val="1"/>
          <c:tx>
            <c:strRef>
              <c:f>Sheet1!$A$27</c:f>
              <c:strCache>
                <c:ptCount val="1"/>
                <c:pt idx="0">
                  <c:v>Total Bilateral Aid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Sheet1!$B$25:$G$25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Sheet1!$B$27:$F$27</c:f>
              <c:numCache>
                <c:formatCode>_(* #,##0.00_);_(* \(#,##0.00\);_(* "-"??_);_(@_)</c:formatCode>
                <c:ptCount val="5"/>
                <c:pt idx="0">
                  <c:v>12798.939999999999</c:v>
                </c:pt>
                <c:pt idx="1">
                  <c:v>13726.74</c:v>
                </c:pt>
                <c:pt idx="2">
                  <c:v>15610.279999999997</c:v>
                </c:pt>
                <c:pt idx="3">
                  <c:v>13449.67</c:v>
                </c:pt>
                <c:pt idx="4">
                  <c:v>14497.75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D-4618-AB1A-4AFFD385E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177744"/>
        <c:axId val="491181024"/>
      </c:barChart>
      <c:catAx>
        <c:axId val="49117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91181024"/>
        <c:crosses val="autoZero"/>
        <c:auto val="1"/>
        <c:lblAlgn val="ctr"/>
        <c:lblOffset val="100"/>
        <c:noMultiLvlLbl val="0"/>
      </c:catAx>
      <c:valAx>
        <c:axId val="49118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9117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Illicit Financial Flows vs Multilateral ODA in SADC (2009-2013)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GB" sz="2000" b="0" i="1" dirty="0">
                <a:solidFill>
                  <a:schemeClr val="tx1"/>
                </a:solidFill>
              </a:rPr>
              <a:t>US $ Millions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Sheet1!$A$32</c:f>
              <c:strCache>
                <c:ptCount val="1"/>
                <c:pt idx="0">
                  <c:v>Illicit Financial Flows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Sheet1!$B$31:$F$31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Sheet1!$B$32:$F$32</c:f>
              <c:numCache>
                <c:formatCode>#,##0.00_ ;\-#,##0.00\ </c:formatCode>
                <c:ptCount val="5"/>
                <c:pt idx="0">
                  <c:v>39615.063478465097</c:v>
                </c:pt>
                <c:pt idx="1">
                  <c:v>34896.348602496226</c:v>
                </c:pt>
                <c:pt idx="2">
                  <c:v>33121.589047147572</c:v>
                </c:pt>
                <c:pt idx="3">
                  <c:v>38937.125267635478</c:v>
                </c:pt>
                <c:pt idx="4">
                  <c:v>26740.558266793239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923-94BD-AE58F26E4119}"/>
            </c:ext>
          </c:extLst>
        </c:ser>
        <c:ser>
          <c:idx val="1"/>
          <c:order val="1"/>
          <c:tx>
            <c:strRef>
              <c:f>Sheet1!$A$33</c:f>
              <c:strCache>
                <c:ptCount val="1"/>
                <c:pt idx="0">
                  <c:v>Total Multilateral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Sheet1!$B$31:$F$31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Sheet1!$B$33:$F$33</c:f>
              <c:numCache>
                <c:formatCode>#,##0.00_ ;\-#,##0.00\ </c:formatCode>
                <c:ptCount val="5"/>
                <c:pt idx="0">
                  <c:v>5348.15</c:v>
                </c:pt>
                <c:pt idx="1">
                  <c:v>4943.6099999999997</c:v>
                </c:pt>
                <c:pt idx="2">
                  <c:v>4258.76</c:v>
                </c:pt>
                <c:pt idx="3">
                  <c:v>5016.1100000000006</c:v>
                </c:pt>
                <c:pt idx="4">
                  <c:v>5727.34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3-4923-94BD-AE58F26E4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00288136"/>
        <c:axId val="500288464"/>
      </c:barChart>
      <c:catAx>
        <c:axId val="50028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00288464"/>
        <c:crosses val="autoZero"/>
        <c:auto val="1"/>
        <c:lblAlgn val="ctr"/>
        <c:lblOffset val="100"/>
        <c:noMultiLvlLbl val="0"/>
      </c:catAx>
      <c:valAx>
        <c:axId val="50028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0028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Illicit Financial Flows vs Total Aid (2009-2013)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GB">
                <a:solidFill>
                  <a:schemeClr val="tx1"/>
                </a:solidFill>
              </a:rPr>
              <a:t>US$ millions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Sheet1!$A$38</c:f>
              <c:strCache>
                <c:ptCount val="1"/>
                <c:pt idx="0">
                  <c:v>Illicit Financial Flows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Sheet1!$B$37:$F$37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Sheet1!$B$38:$G$38</c:f>
              <c:numCache>
                <c:formatCode>#,##0.00_ ;\-#,##0.00\ </c:formatCode>
                <c:ptCount val="6"/>
                <c:pt idx="0">
                  <c:v>39615.063478465097</c:v>
                </c:pt>
                <c:pt idx="1">
                  <c:v>34896.348602496226</c:v>
                </c:pt>
                <c:pt idx="2">
                  <c:v>33121.589047147572</c:v>
                </c:pt>
                <c:pt idx="3">
                  <c:v>38937.125267635478</c:v>
                </c:pt>
                <c:pt idx="4">
                  <c:v>26740.558266793239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D-4915-B7B9-43A68581BD0E}"/>
            </c:ext>
          </c:extLst>
        </c:ser>
        <c:ser>
          <c:idx val="1"/>
          <c:order val="1"/>
          <c:tx>
            <c:strRef>
              <c:f>Sheet1!$A$39</c:f>
              <c:strCache>
                <c:ptCount val="1"/>
                <c:pt idx="0">
                  <c:v>Total ODA (Bilateral and Multilateral)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Sheet1!$B$37:$F$37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Sheet1!$B$39:$G$39</c:f>
              <c:numCache>
                <c:formatCode>#,##0.00_ ;\-#,##0.00\ </c:formatCode>
                <c:ptCount val="6"/>
                <c:pt idx="0">
                  <c:v>18143.259999999998</c:v>
                </c:pt>
                <c:pt idx="1">
                  <c:v>18640.740000000002</c:v>
                </c:pt>
                <c:pt idx="2">
                  <c:v>19866.5</c:v>
                </c:pt>
                <c:pt idx="3">
                  <c:v>18470.45</c:v>
                </c:pt>
                <c:pt idx="4">
                  <c:v>20207.409999999996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D-4915-B7B9-43A68581B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493632"/>
        <c:axId val="494493960"/>
      </c:barChart>
      <c:catAx>
        <c:axId val="4944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94493960"/>
        <c:crosses val="autoZero"/>
        <c:auto val="1"/>
        <c:lblAlgn val="ctr"/>
        <c:lblOffset val="100"/>
        <c:noMultiLvlLbl val="0"/>
      </c:catAx>
      <c:valAx>
        <c:axId val="49449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9449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u="none"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 b="1" dirty="0">
                <a:solidFill>
                  <a:schemeClr val="bg1"/>
                </a:solidFill>
              </a:rPr>
              <a:t>Illicit Financial Flows vs Foreign Direct Investment (2009-2013)</a:t>
            </a:r>
          </a:p>
          <a:p>
            <a:pPr>
              <a:defRPr b="1">
                <a:solidFill>
                  <a:schemeClr val="bg1"/>
                </a:solidFill>
              </a:defRPr>
            </a:pPr>
            <a:r>
              <a:rPr lang="en-GB" b="0" i="1" dirty="0">
                <a:solidFill>
                  <a:schemeClr val="bg1"/>
                </a:solidFill>
              </a:rPr>
              <a:t>US $ millions</a:t>
            </a:r>
          </a:p>
          <a:p>
            <a:pPr>
              <a:defRPr b="1">
                <a:solidFill>
                  <a:schemeClr val="bg1"/>
                </a:solidFill>
              </a:defRPr>
            </a:pPr>
            <a:endParaRPr lang="en-GB" b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Sheet1!$A$44</c:f>
              <c:strCache>
                <c:ptCount val="1"/>
                <c:pt idx="0">
                  <c:v>Illicit Financial Flows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Sheet1!$B$43:$F$43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Sheet1!$B$44:$F$44</c:f>
              <c:numCache>
                <c:formatCode>#,##0.00_ ;\-#,##0.00\ </c:formatCode>
                <c:ptCount val="5"/>
                <c:pt idx="0">
                  <c:v>39615.063478465097</c:v>
                </c:pt>
                <c:pt idx="1">
                  <c:v>34896.348602496226</c:v>
                </c:pt>
                <c:pt idx="2">
                  <c:v>33121.589047147572</c:v>
                </c:pt>
                <c:pt idx="3">
                  <c:v>38937.125267635478</c:v>
                </c:pt>
                <c:pt idx="4">
                  <c:v>26740.558266793239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1-414C-B889-53FD284F6F51}"/>
            </c:ext>
          </c:extLst>
        </c:ser>
        <c:ser>
          <c:idx val="1"/>
          <c:order val="1"/>
          <c:tx>
            <c:strRef>
              <c:f>Sheet1!$A$45</c:f>
              <c:strCache>
                <c:ptCount val="1"/>
                <c:pt idx="0">
                  <c:v>FDI inflows</c:v>
                </c:pt>
              </c:strCache>
            </c:strRef>
          </c:tx>
          <c:spPr>
            <a:solidFill>
              <a:srgbClr val="D14DCE"/>
            </a:solidFill>
            <a:ln>
              <a:noFill/>
            </a:ln>
            <a:effectLst/>
          </c:spPr>
          <c:invertIfNegative val="0"/>
          <c:cat>
            <c:numRef>
              <c:f>Sheet1!$B$43:$F$43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Sheet1!$B$45:$F$45</c:f>
              <c:numCache>
                <c:formatCode>#,##0.00_ ;\-#,##0.00\ </c:formatCode>
                <c:ptCount val="5"/>
                <c:pt idx="0">
                  <c:v>15279.913500975001</c:v>
                </c:pt>
                <c:pt idx="1">
                  <c:v>9686.0892932870993</c:v>
                </c:pt>
                <c:pt idx="2">
                  <c:v>13125.1881340705</c:v>
                </c:pt>
                <c:pt idx="3">
                  <c:v>14734.783664345199</c:v>
                </c:pt>
                <c:pt idx="4">
                  <c:v>16243.206731376698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1-414C-B889-53FD284F6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328264"/>
        <c:axId val="500324656"/>
      </c:barChart>
      <c:catAx>
        <c:axId val="50032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00324656"/>
        <c:crosses val="autoZero"/>
        <c:auto val="1"/>
        <c:lblAlgn val="ctr"/>
        <c:lblOffset val="100"/>
        <c:noMultiLvlLbl val="0"/>
      </c:catAx>
      <c:valAx>
        <c:axId val="50032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0032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 sz="2400" b="1" dirty="0">
                <a:solidFill>
                  <a:schemeClr val="tx1"/>
                </a:solidFill>
              </a:rPr>
              <a:t>Illicit Financial Flows vs ODA + FDI (2009-2013)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US $ millions</a:t>
            </a:r>
          </a:p>
          <a:p>
            <a:pPr>
              <a:defRPr>
                <a:solidFill>
                  <a:schemeClr val="tx1"/>
                </a:solidFill>
              </a:defRPr>
            </a:pPr>
            <a:endParaRPr lang="en-GB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Sheet1!$A$50</c:f>
              <c:strCache>
                <c:ptCount val="1"/>
                <c:pt idx="0">
                  <c:v>Illicit Financial Flows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AD6-40CB-93AE-38F2D12B4368}"/>
              </c:ext>
            </c:extLst>
          </c:dPt>
          <c:cat>
            <c:numRef>
              <c:f>Sheet1!$B$49:$F$49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Sheet1!$B$50:$F$50</c:f>
              <c:numCache>
                <c:formatCode>#,##0.00_ ;\-#,##0.00\ </c:formatCode>
                <c:ptCount val="5"/>
                <c:pt idx="0">
                  <c:v>39615.063478465097</c:v>
                </c:pt>
                <c:pt idx="1">
                  <c:v>34896.348602496226</c:v>
                </c:pt>
                <c:pt idx="2">
                  <c:v>33121.589047147572</c:v>
                </c:pt>
                <c:pt idx="3">
                  <c:v>38937.125267635478</c:v>
                </c:pt>
                <c:pt idx="4">
                  <c:v>26740.558266793239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6-40CB-93AE-38F2D12B4368}"/>
            </c:ext>
          </c:extLst>
        </c:ser>
        <c:ser>
          <c:idx val="1"/>
          <c:order val="1"/>
          <c:tx>
            <c:strRef>
              <c:f>Sheet1!$A$51</c:f>
              <c:strCache>
                <c:ptCount val="1"/>
                <c:pt idx="0">
                  <c:v>FDI + ODA inflows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FFFF"/>
              </a:solidFill>
            </a:ln>
            <a:effectLst/>
          </c:spPr>
          <c:invertIfNegative val="0"/>
          <c:cat>
            <c:numRef>
              <c:f>Sheet1!$B$49:$F$49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Sheet1!$B$51:$F$51</c:f>
              <c:numCache>
                <c:formatCode>#,##0.00_ ;\-#,##0.00\ </c:formatCode>
                <c:ptCount val="5"/>
                <c:pt idx="0">
                  <c:v>33423.173500974997</c:v>
                </c:pt>
                <c:pt idx="1">
                  <c:v>33920.653500975</c:v>
                </c:pt>
                <c:pt idx="2">
                  <c:v>35146.413500975003</c:v>
                </c:pt>
                <c:pt idx="3">
                  <c:v>33750.363500975</c:v>
                </c:pt>
                <c:pt idx="4">
                  <c:v>35487.323500974999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6-40CB-93AE-38F2D12B4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509304"/>
        <c:axId val="412513240"/>
      </c:barChart>
      <c:catAx>
        <c:axId val="41250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12513240"/>
        <c:crosses val="autoZero"/>
        <c:auto val="1"/>
        <c:lblAlgn val="ctr"/>
        <c:lblOffset val="100"/>
        <c:noMultiLvlLbl val="0"/>
      </c:catAx>
      <c:valAx>
        <c:axId val="41251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12509304"/>
        <c:crosses val="autoZero"/>
        <c:crossBetween val="between"/>
      </c:valAx>
      <c:spPr>
        <a:solidFill>
          <a:srgbClr val="FFFF00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 sz="2000" dirty="0"/>
              <a:t>Average IFF vs Public Expenditure on Health (2013)</a:t>
            </a:r>
          </a:p>
          <a:p>
            <a:pPr>
              <a:defRPr sz="2000"/>
            </a:pPr>
            <a:r>
              <a:rPr lang="en-GB" sz="2000" dirty="0"/>
              <a:t>%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IFF/GDP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Angola</c:v>
                </c:pt>
                <c:pt idx="1">
                  <c:v>Botswana</c:v>
                </c:pt>
                <c:pt idx="2">
                  <c:v>Congo - Kinshasa</c:v>
                </c:pt>
                <c:pt idx="3">
                  <c:v>Lesotho</c:v>
                </c:pt>
                <c:pt idx="4">
                  <c:v>Madagascar</c:v>
                </c:pt>
                <c:pt idx="5">
                  <c:v>Malawi</c:v>
                </c:pt>
                <c:pt idx="6">
                  <c:v>Mauritius</c:v>
                </c:pt>
                <c:pt idx="7">
                  <c:v>Mozambique</c:v>
                </c:pt>
                <c:pt idx="8">
                  <c:v>Namibia</c:v>
                </c:pt>
                <c:pt idx="9">
                  <c:v>Seychelles</c:v>
                </c:pt>
                <c:pt idx="10">
                  <c:v>South Africa</c:v>
                </c:pt>
                <c:pt idx="11">
                  <c:v>Swaziland</c:v>
                </c:pt>
                <c:pt idx="12">
                  <c:v>Tanzania</c:v>
                </c:pt>
                <c:pt idx="13">
                  <c:v>Zambia</c:v>
                </c:pt>
                <c:pt idx="14">
                  <c:v>Zimbabwe</c:v>
                </c:pt>
              </c:strCache>
            </c:strRef>
          </c:cat>
          <c:val>
            <c:numRef>
              <c:f>Sheet1!$B$2:$B$16</c:f>
              <c:numCache>
                <c:formatCode>_(* #,##0.00_);_(* \(#,##0.00\);_(* "-"??_);_(@_)</c:formatCode>
                <c:ptCount val="15"/>
                <c:pt idx="0">
                  <c:v>0.52314000000000005</c:v>
                </c:pt>
                <c:pt idx="1">
                  <c:v>11.41011</c:v>
                </c:pt>
                <c:pt idx="2">
                  <c:v>1.16303</c:v>
                </c:pt>
                <c:pt idx="3">
                  <c:v>18.445920000000001</c:v>
                </c:pt>
                <c:pt idx="4">
                  <c:v>6.3893800000000001</c:v>
                </c:pt>
                <c:pt idx="5">
                  <c:v>16.03819</c:v>
                </c:pt>
                <c:pt idx="6">
                  <c:v>6.8101599999999998</c:v>
                </c:pt>
                <c:pt idx="7">
                  <c:v>2.2408000000000001</c:v>
                </c:pt>
                <c:pt idx="8">
                  <c:v>14.236510000000001</c:v>
                </c:pt>
                <c:pt idx="9">
                  <c:v>4.4880500000000003</c:v>
                </c:pt>
                <c:pt idx="10">
                  <c:v>6.5426900000000003</c:v>
                </c:pt>
                <c:pt idx="11">
                  <c:v>17.575510000000001</c:v>
                </c:pt>
                <c:pt idx="12">
                  <c:v>1.7501100000000001</c:v>
                </c:pt>
                <c:pt idx="13">
                  <c:v>16.935130000000001</c:v>
                </c:pt>
                <c:pt idx="14">
                  <c:v>3.0535999999999999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2-448E-A6AB-73338C2DD5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PHE/GP (%)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Angola</c:v>
                </c:pt>
                <c:pt idx="1">
                  <c:v>Botswana</c:v>
                </c:pt>
                <c:pt idx="2">
                  <c:v>Congo - Kinshasa</c:v>
                </c:pt>
                <c:pt idx="3">
                  <c:v>Lesotho</c:v>
                </c:pt>
                <c:pt idx="4">
                  <c:v>Madagascar</c:v>
                </c:pt>
                <c:pt idx="5">
                  <c:v>Malawi</c:v>
                </c:pt>
                <c:pt idx="6">
                  <c:v>Mauritius</c:v>
                </c:pt>
                <c:pt idx="7">
                  <c:v>Mozambique</c:v>
                </c:pt>
                <c:pt idx="8">
                  <c:v>Namibia</c:v>
                </c:pt>
                <c:pt idx="9">
                  <c:v>Seychelles</c:v>
                </c:pt>
                <c:pt idx="10">
                  <c:v>South Africa</c:v>
                </c:pt>
                <c:pt idx="11">
                  <c:v>Swaziland</c:v>
                </c:pt>
                <c:pt idx="12">
                  <c:v>Tanzania</c:v>
                </c:pt>
                <c:pt idx="13">
                  <c:v>Zambia</c:v>
                </c:pt>
                <c:pt idx="14">
                  <c:v>Zimbabwe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3.8</c:v>
                </c:pt>
                <c:pt idx="1">
                  <c:v>5.2</c:v>
                </c:pt>
                <c:pt idx="2">
                  <c:v>3.5</c:v>
                </c:pt>
                <c:pt idx="3">
                  <c:v>11.5</c:v>
                </c:pt>
                <c:pt idx="4">
                  <c:v>4.2</c:v>
                </c:pt>
                <c:pt idx="5">
                  <c:v>8.3000000000000007</c:v>
                </c:pt>
                <c:pt idx="6">
                  <c:v>4.8</c:v>
                </c:pt>
                <c:pt idx="7">
                  <c:v>6.8</c:v>
                </c:pt>
                <c:pt idx="8">
                  <c:v>7.7</c:v>
                </c:pt>
                <c:pt idx="9">
                  <c:v>4</c:v>
                </c:pt>
                <c:pt idx="10">
                  <c:v>8.9</c:v>
                </c:pt>
                <c:pt idx="11">
                  <c:v>8.4</c:v>
                </c:pt>
                <c:pt idx="12">
                  <c:v>7.3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2-448E-A6AB-73338C2DD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419104"/>
        <c:axId val="403416152"/>
      </c:barChart>
      <c:catAx>
        <c:axId val="4034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03416152"/>
        <c:crosses val="autoZero"/>
        <c:auto val="1"/>
        <c:lblAlgn val="ctr"/>
        <c:lblOffset val="100"/>
        <c:noMultiLvlLbl val="0"/>
      </c:catAx>
      <c:valAx>
        <c:axId val="40341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0341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GB"/>
              <a:t>Average IFF vs Public Expenditure on Education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Average IFF/GDP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Sheet1!$A$22:$A$36</c:f>
              <c:strCache>
                <c:ptCount val="15"/>
                <c:pt idx="0">
                  <c:v>Angola</c:v>
                </c:pt>
                <c:pt idx="1">
                  <c:v>Botswana</c:v>
                </c:pt>
                <c:pt idx="2">
                  <c:v>Congo DR</c:v>
                </c:pt>
                <c:pt idx="3">
                  <c:v>Lesotho</c:v>
                </c:pt>
                <c:pt idx="4">
                  <c:v>Madagascar</c:v>
                </c:pt>
                <c:pt idx="5">
                  <c:v>Malawi</c:v>
                </c:pt>
                <c:pt idx="6">
                  <c:v>Mauritius</c:v>
                </c:pt>
                <c:pt idx="7">
                  <c:v>Mozambique</c:v>
                </c:pt>
                <c:pt idx="8">
                  <c:v>Namibia</c:v>
                </c:pt>
                <c:pt idx="9">
                  <c:v>Seychelles</c:v>
                </c:pt>
                <c:pt idx="10">
                  <c:v>South Africa</c:v>
                </c:pt>
                <c:pt idx="11">
                  <c:v>Swaziland</c:v>
                </c:pt>
                <c:pt idx="12">
                  <c:v>Tanzania</c:v>
                </c:pt>
                <c:pt idx="13">
                  <c:v>Zambia</c:v>
                </c:pt>
                <c:pt idx="14">
                  <c:v>Zimbabwe</c:v>
                </c:pt>
              </c:strCache>
            </c:strRef>
          </c:cat>
          <c:val>
            <c:numRef>
              <c:f>Sheet1!$B$22:$B$36</c:f>
              <c:numCache>
                <c:formatCode>_(* #,##0.00_);_(* \(#,##0.00\);_(* "-"??_);_(@_)</c:formatCode>
                <c:ptCount val="15"/>
                <c:pt idx="0">
                  <c:v>0.52314000000000005</c:v>
                </c:pt>
                <c:pt idx="1">
                  <c:v>11.41011</c:v>
                </c:pt>
                <c:pt idx="2">
                  <c:v>1.16303</c:v>
                </c:pt>
                <c:pt idx="3">
                  <c:v>18.445920000000001</c:v>
                </c:pt>
                <c:pt idx="4">
                  <c:v>6.3893800000000001</c:v>
                </c:pt>
                <c:pt idx="5">
                  <c:v>16.03819</c:v>
                </c:pt>
                <c:pt idx="6">
                  <c:v>6.8101599999999998</c:v>
                </c:pt>
                <c:pt idx="7">
                  <c:v>2.2408000000000001</c:v>
                </c:pt>
                <c:pt idx="8">
                  <c:v>14.236510000000001</c:v>
                </c:pt>
                <c:pt idx="9">
                  <c:v>4.4880500000000003</c:v>
                </c:pt>
                <c:pt idx="10">
                  <c:v>6.5426900000000003</c:v>
                </c:pt>
                <c:pt idx="11">
                  <c:v>17.575510000000001</c:v>
                </c:pt>
                <c:pt idx="12">
                  <c:v>1.7501100000000001</c:v>
                </c:pt>
                <c:pt idx="13">
                  <c:v>16.935130000000001</c:v>
                </c:pt>
                <c:pt idx="14">
                  <c:v>3.0535999999999999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D-4CF9-B0C7-EA4661D58DB5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PEE/GP (%)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Sheet1!$A$22:$A$36</c:f>
              <c:strCache>
                <c:ptCount val="15"/>
                <c:pt idx="0">
                  <c:v>Angola</c:v>
                </c:pt>
                <c:pt idx="1">
                  <c:v>Botswana</c:v>
                </c:pt>
                <c:pt idx="2">
                  <c:v>Congo DR</c:v>
                </c:pt>
                <c:pt idx="3">
                  <c:v>Lesotho</c:v>
                </c:pt>
                <c:pt idx="4">
                  <c:v>Madagascar</c:v>
                </c:pt>
                <c:pt idx="5">
                  <c:v>Malawi</c:v>
                </c:pt>
                <c:pt idx="6">
                  <c:v>Mauritius</c:v>
                </c:pt>
                <c:pt idx="7">
                  <c:v>Mozambique</c:v>
                </c:pt>
                <c:pt idx="8">
                  <c:v>Namibia</c:v>
                </c:pt>
                <c:pt idx="9">
                  <c:v>Seychelles</c:v>
                </c:pt>
                <c:pt idx="10">
                  <c:v>South Africa</c:v>
                </c:pt>
                <c:pt idx="11">
                  <c:v>Swaziland</c:v>
                </c:pt>
                <c:pt idx="12">
                  <c:v>Tanzania</c:v>
                </c:pt>
                <c:pt idx="13">
                  <c:v>Zambia</c:v>
                </c:pt>
                <c:pt idx="14">
                  <c:v>Zimbabwe</c:v>
                </c:pt>
              </c:strCache>
            </c:strRef>
          </c:cat>
          <c:val>
            <c:numRef>
              <c:f>Sheet1!$C$22:$C$36</c:f>
              <c:numCache>
                <c:formatCode>General</c:formatCode>
                <c:ptCount val="15"/>
                <c:pt idx="0">
                  <c:v>3.5</c:v>
                </c:pt>
                <c:pt idx="1">
                  <c:v>9.5</c:v>
                </c:pt>
                <c:pt idx="2">
                  <c:v>1.6</c:v>
                </c:pt>
                <c:pt idx="3">
                  <c:v>13</c:v>
                </c:pt>
                <c:pt idx="4">
                  <c:v>2.7</c:v>
                </c:pt>
                <c:pt idx="5">
                  <c:v>5.4</c:v>
                </c:pt>
                <c:pt idx="6">
                  <c:v>3.7</c:v>
                </c:pt>
                <c:pt idx="7">
                  <c:v>5</c:v>
                </c:pt>
                <c:pt idx="8">
                  <c:v>8.5</c:v>
                </c:pt>
                <c:pt idx="9">
                  <c:v>3.6</c:v>
                </c:pt>
                <c:pt idx="10">
                  <c:v>6.2</c:v>
                </c:pt>
                <c:pt idx="11">
                  <c:v>7.8</c:v>
                </c:pt>
                <c:pt idx="12">
                  <c:v>6.2</c:v>
                </c:pt>
                <c:pt idx="13">
                  <c:v>1.3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D-4CF9-B0C7-EA4661D58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91752"/>
        <c:axId val="59692408"/>
      </c:barChart>
      <c:catAx>
        <c:axId val="5969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9692408"/>
        <c:crosses val="autoZero"/>
        <c:auto val="1"/>
        <c:lblAlgn val="ctr"/>
        <c:lblOffset val="100"/>
        <c:noMultiLvlLbl val="0"/>
      </c:catAx>
      <c:valAx>
        <c:axId val="5969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969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2D2E0B-6D69-4341-8926-580C2D604E8F}" type="datetimeFigureOut">
              <a:rPr lang="en-GB"/>
              <a:pPr>
                <a:defRPr/>
              </a:pPr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C89A73-779B-4C1C-B4BE-3598A1910B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405CF9-C2B7-4320-82DB-6D2A951E6577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55C6E3-91AE-4B3E-8AA1-C32DCCBE8AEC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F7D3-FF59-48C0-9345-9A3D66B03772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1311-0CCE-4E37-8974-2F1B052BF39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9084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B73E-CE16-4804-8090-DBE6E3F32E6D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2C7D-7898-421A-8834-DB36A3580548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41755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B613-2569-41AB-9D3F-09234FE6B678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B475-2625-4EC1-AB12-95CF5E212440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0467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EA01-50A9-4D88-91B8-81F749F2F518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42B2-F4A7-4F43-AC2F-CAADF8DFF2D9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210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3930-DEF3-433D-ABD8-19C7C744F3EB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6550-A034-4398-8BC2-24F81A0D157E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50105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6E76-C11E-4720-A724-9B5D65290F44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5783-387D-444A-99A0-6EC66625AA8E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04985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1714-1F23-47DC-98A3-8B4F4671F353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A4D4-FC08-4099-B332-539B64B3F637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58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595B-8C30-48B5-B5D8-08A12F681EC8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61ED-69F7-47CA-84EA-D342DAA3F1E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29192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0D0D-8832-4377-ACE0-8CDEA86E989B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9B99-F778-47F2-A959-3FA43BE2A7BB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6314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F768-03BA-4EF4-9CA5-223C2C7C0067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A8DB-BBAA-41B6-865F-F23D532A71F7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9815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B191-8D9E-4A9B-897C-2BD9C3D0249C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E2AC-3982-4E94-858E-3DF576F1447A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1597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NZ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BAEE6-79CC-4C6C-8E98-064483A3D60E}" type="datetimeFigureOut">
              <a:rPr lang="en-NZ"/>
              <a:pPr>
                <a:defRPr/>
              </a:pPr>
              <a:t>14/03/2019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B72B86-0B75-4766-B2FD-6B20DE4D6231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4" y="13985"/>
            <a:ext cx="8893175" cy="170085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/>
              <a:t>DRM/IFFs/ GOOD FINANCIAL GOVERNANCE</a:t>
            </a:r>
            <a:endParaRPr lang="en-NZ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373217"/>
            <a:ext cx="912495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3324" y="5373217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C000"/>
                </a:solidFill>
                <a:latin typeface="Tw Cen MT" panose="020B0602020104020603" pitchFamily="34" charset="0"/>
              </a:rPr>
              <a:t>Fanwell </a:t>
            </a:r>
            <a:r>
              <a:rPr lang="en-GB" sz="2800" b="1" dirty="0" err="1">
                <a:solidFill>
                  <a:srgbClr val="FFC000"/>
                </a:solidFill>
                <a:latin typeface="Tw Cen MT" panose="020B0602020104020603" pitchFamily="34" charset="0"/>
              </a:rPr>
              <a:t>Kenala</a:t>
            </a:r>
            <a:r>
              <a:rPr lang="en-GB" sz="2800" b="1" dirty="0">
                <a:solidFill>
                  <a:srgbClr val="FFC000"/>
                </a:solidFill>
                <a:latin typeface="Tw Cen MT" panose="020B0602020104020603" pitchFamily="34" charset="0"/>
              </a:rPr>
              <a:t> BOKOSI, PhD</a:t>
            </a:r>
          </a:p>
          <a:p>
            <a:pPr algn="ctr"/>
            <a:r>
              <a:rPr lang="en-GB" sz="2800" b="1" dirty="0">
                <a:solidFill>
                  <a:srgbClr val="FFC000"/>
                </a:solidFill>
                <a:latin typeface="Tw Cen MT" panose="020B0602020104020603" pitchFamily="34" charset="0"/>
              </a:rPr>
              <a:t>14 March 2019</a:t>
            </a:r>
          </a:p>
          <a:p>
            <a:pPr algn="ctr"/>
            <a:r>
              <a:rPr lang="en-GB" sz="2800" b="1" dirty="0">
                <a:solidFill>
                  <a:srgbClr val="FFC000"/>
                </a:solidFill>
                <a:latin typeface="Tw Cen MT" panose="020B0602020104020603" pitchFamily="34" charset="0"/>
              </a:rPr>
              <a:t>Nairobi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12FDFC-A1D6-465A-9E18-53B63D35A43B}"/>
              </a:ext>
            </a:extLst>
          </p:cNvPr>
          <p:cNvSpPr/>
          <p:nvPr/>
        </p:nvSpPr>
        <p:spPr>
          <a:xfrm>
            <a:off x="323528" y="2798058"/>
            <a:ext cx="849694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Conference on Improving Domestic Resource Mobilization and Stemming Illicit Financial Flows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EEE0D6-EE4D-4E11-8403-BCF443CE313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9967460"/>
              </p:ext>
            </p:extLst>
          </p:nvPr>
        </p:nvGraphicFramePr>
        <p:xfrm>
          <a:off x="539552" y="260648"/>
          <a:ext cx="82296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1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6076">
            <a:off x="-143113" y="3871844"/>
            <a:ext cx="498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Tw Cen MT" panose="020B0602020104020603" pitchFamily="34" charset="0"/>
              </a:rPr>
              <a:t>PUBLIC EXPENDITURE ON HEALTH</a:t>
            </a:r>
          </a:p>
        </p:txBody>
      </p:sp>
      <p:sp>
        <p:nvSpPr>
          <p:cNvPr id="3" name="TextBox 2"/>
          <p:cNvSpPr txBox="1"/>
          <p:nvPr/>
        </p:nvSpPr>
        <p:spPr>
          <a:xfrm rot="20307765">
            <a:off x="4787996" y="3871843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Tw Cen MT" panose="020B0602020104020603" pitchFamily="34" charset="0"/>
              </a:rPr>
              <a:t>PUBLIC EXPENDITURE ON EDUCATION</a:t>
            </a:r>
          </a:p>
        </p:txBody>
      </p:sp>
      <p:sp>
        <p:nvSpPr>
          <p:cNvPr id="6" name="Explosion: 8 Points 5"/>
          <p:cNvSpPr/>
          <p:nvPr/>
        </p:nvSpPr>
        <p:spPr>
          <a:xfrm>
            <a:off x="971600" y="0"/>
            <a:ext cx="7848872" cy="45811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b="1" dirty="0">
                <a:solidFill>
                  <a:schemeClr val="tx1"/>
                </a:solidFill>
                <a:latin typeface="Tw Cen MT" panose="020B0602020104020603" pitchFamily="34" charset="0"/>
              </a:rPr>
              <a:t>THE</a:t>
            </a:r>
            <a:r>
              <a:rPr lang="en-GB" altLang="en-US" sz="3600" b="1" dirty="0">
                <a:solidFill>
                  <a:srgbClr val="00B050"/>
                </a:solidFill>
                <a:latin typeface="Tw Cen MT" panose="020B0602020104020603" pitchFamily="34" charset="0"/>
              </a:rPr>
              <a:t> DEVELOPMENTAL </a:t>
            </a:r>
            <a:r>
              <a:rPr lang="en-GB" alt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IMPACT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85250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w Cen MT" panose="020B0602020104020603" pitchFamily="34" charset="0"/>
              </a:rPr>
              <a:t>HUMAN DEVELOPMENT INDEX</a:t>
            </a:r>
          </a:p>
        </p:txBody>
      </p:sp>
    </p:spTree>
    <p:extLst>
      <p:ext uri="{BB962C8B-B14F-4D97-AF65-F5344CB8AC3E}">
        <p14:creationId xmlns:p14="http://schemas.microsoft.com/office/powerpoint/2010/main" val="1794588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8B9550-1B03-4A39-A00B-3D3845905C3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6117165"/>
              </p:ext>
            </p:extLst>
          </p:nvPr>
        </p:nvGraphicFramePr>
        <p:xfrm>
          <a:off x="467544" y="332656"/>
          <a:ext cx="82296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1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El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A0F469-EB10-43E1-B210-02D2AF40A1B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9104870"/>
              </p:ext>
            </p:extLst>
          </p:nvPr>
        </p:nvGraphicFramePr>
        <p:xfrm>
          <a:off x="539552" y="404664"/>
          <a:ext cx="82296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5C5D13-2F2D-47B3-8A51-56DB0B636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19374"/>
              </p:ext>
            </p:extLst>
          </p:nvPr>
        </p:nvGraphicFramePr>
        <p:xfrm>
          <a:off x="395536" y="692696"/>
          <a:ext cx="82089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El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8000" b="1" dirty="0">
                <a:solidFill>
                  <a:srgbClr val="92D050"/>
                </a:solidFill>
                <a:latin typeface="Tw Cen MT" panose="020B0602020104020603" pitchFamily="34" charset="0"/>
                <a:cs typeface="+mn-cs"/>
              </a:rPr>
              <a:t>Conclusions</a:t>
            </a:r>
            <a:endParaRPr lang="en-NZ" sz="80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673" name="TextBox 1672"/>
          <p:cNvSpPr txBox="1"/>
          <p:nvPr/>
        </p:nvSpPr>
        <p:spPr>
          <a:xfrm rot="21368122">
            <a:off x="-66162" y="1543137"/>
            <a:ext cx="91440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Tw Cen MT" panose="020B0602020104020603" pitchFamily="34" charset="0"/>
              </a:rPr>
              <a:t>Illicit financial flows deprive developing countries of crucial resources needed for development</a:t>
            </a:r>
            <a:endParaRPr lang="en-NZ" sz="36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1660" y="3933056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w Cen MT" panose="020B0602020104020603" pitchFamily="34" charset="0"/>
              </a:rPr>
              <a:t>Developed countries’ maintenance of the system that allows this deprivation to occur is morally unjustifiable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-369715">
            <a:off x="41003" y="5328159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400" b="1" dirty="0"/>
              <a:t>The loss of capital impedes the organic growth of the economy</a:t>
            </a:r>
            <a:endParaRPr lang="en-NZ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402591">
            <a:off x="-162450" y="3002237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solidFill>
                  <a:srgbClr val="FFFF00"/>
                </a:solidFill>
              </a:rPr>
              <a:t>The loss of tax revenue resulting from IFFs hampers governments’ ability to provide services and infrastructure for their citizens</a:t>
            </a:r>
            <a:endParaRPr lang="en-NZ" alt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-1010390">
            <a:off x="3674713" y="1227400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solidFill>
                  <a:srgbClr val="0070C0"/>
                </a:solidFill>
              </a:rPr>
              <a:t>The linkage of IFFs to Human Development Index makes IFFs one of the greatest human development  challenges in the SADC Region</a:t>
            </a:r>
            <a:endParaRPr lang="en-NZ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-1652535">
            <a:off x="4597495" y="3405016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solidFill>
                  <a:schemeClr val="bg1"/>
                </a:solidFill>
              </a:rPr>
              <a:t>A rights-based approach to IFFs combines these perspectives, demonstrating the practical importance to developing countries of curbing IFFs while also providing a moral impetus for developed countries to do so</a:t>
            </a:r>
            <a:endParaRPr lang="en-NZ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8000" b="1" dirty="0">
                <a:solidFill>
                  <a:srgbClr val="92D050"/>
                </a:solidFill>
                <a:latin typeface="Tw Cen MT" panose="020B0602020104020603" pitchFamily="34" charset="0"/>
                <a:cs typeface="+mn-cs"/>
              </a:rPr>
              <a:t>Conclusions</a:t>
            </a:r>
            <a:endParaRPr lang="en-NZ" sz="80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6" t="10767" r="40034" b="65453"/>
          <a:stretch>
            <a:fillRect/>
          </a:stretch>
        </p:blipFill>
        <p:spPr bwMode="auto">
          <a:xfrm>
            <a:off x="-33536" y="-99392"/>
            <a:ext cx="927753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773238"/>
            <a:ext cx="8459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8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+mn-cs"/>
              </a:rPr>
              <a:t>Africa</a:t>
            </a:r>
            <a:endParaRPr lang="en-NZ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ADADBF-F9BD-4A49-8713-8E2D939B1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340768"/>
            <a:ext cx="1828800" cy="16478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Governance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7ADC73D-6CFC-466E-9169-6E17840B6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576030"/>
            <a:ext cx="4876800" cy="1922463"/>
          </a:xfrm>
          <a:prstGeom prst="flowChart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333399"/>
                </a:solidFill>
                <a:cs typeface="Times New Roman" panose="02020603050405020304" pitchFamily="18" charset="0"/>
              </a:rPr>
              <a:t>The manner in which the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State</a:t>
            </a:r>
          </a:p>
          <a:p>
            <a:r>
              <a:rPr lang="en-US" altLang="en-US" sz="2400" b="1" dirty="0">
                <a:solidFill>
                  <a:srgbClr val="333399"/>
                </a:solidFill>
                <a:cs typeface="Times New Roman" panose="02020603050405020304" pitchFamily="18" charset="0"/>
              </a:rPr>
              <a:t>acquires and exercises its</a:t>
            </a:r>
          </a:p>
          <a:p>
            <a:r>
              <a:rPr lang="en-US" altLang="en-US" sz="2400" b="1" dirty="0">
                <a:solidFill>
                  <a:srgbClr val="333399"/>
                </a:solidFill>
                <a:cs typeface="Times New Roman" panose="02020603050405020304" pitchFamily="18" charset="0"/>
              </a:rPr>
              <a:t>authority to provide public </a:t>
            </a:r>
          </a:p>
          <a:p>
            <a:r>
              <a:rPr lang="en-US" altLang="en-US" sz="2400" b="1" dirty="0">
                <a:solidFill>
                  <a:srgbClr val="333399"/>
                </a:solidFill>
                <a:cs typeface="Times New Roman" panose="02020603050405020304" pitchFamily="18" charset="0"/>
              </a:rPr>
              <a:t>goods and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4999" b="7362"/>
          <a:stretch>
            <a:fillRect/>
          </a:stretch>
        </p:blipFill>
        <p:spPr bwMode="auto">
          <a:xfrm>
            <a:off x="0" y="2492375"/>
            <a:ext cx="9144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-111216" y="-28266"/>
            <a:ext cx="9143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bg1"/>
                </a:solidFill>
                <a:latin typeface="Tw Cen MT" panose="020B0602020104020603" pitchFamily="34" charset="0"/>
              </a:rPr>
              <a:t>FINANCING</a:t>
            </a:r>
            <a:r>
              <a:rPr lang="en-GB" altLang="en-US" sz="4800" b="1" dirty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800" b="1" dirty="0">
                <a:solidFill>
                  <a:srgbClr val="FFFF00"/>
                </a:solidFill>
                <a:latin typeface="Tw Cen MT" panose="020B0602020104020603" pitchFamily="34" charset="0"/>
              </a:rPr>
              <a:t>DEVELOPMENT</a:t>
            </a:r>
            <a:r>
              <a:rPr lang="en-GB" altLang="en-US" sz="4800" b="1" dirty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800" b="1" dirty="0">
                <a:latin typeface="Tw Cen MT" panose="020B0602020104020603" pitchFamily="34" charset="0"/>
              </a:rPr>
              <a:t>AFRICA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24" y="3047763"/>
            <a:ext cx="435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PUBLIC SECTOR</a:t>
            </a:r>
          </a:p>
        </p:txBody>
      </p:sp>
      <p:sp>
        <p:nvSpPr>
          <p:cNvPr id="3" name="TextBox 2"/>
          <p:cNvSpPr txBox="1"/>
          <p:nvPr/>
        </p:nvSpPr>
        <p:spPr>
          <a:xfrm rot="2673934">
            <a:off x="3094609" y="3593063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PRIVATE SECTOR</a:t>
            </a:r>
          </a:p>
        </p:txBody>
      </p:sp>
      <p:sp>
        <p:nvSpPr>
          <p:cNvPr id="7" name="Star: 5 Points 6"/>
          <p:cNvSpPr/>
          <p:nvPr/>
        </p:nvSpPr>
        <p:spPr>
          <a:xfrm>
            <a:off x="2216220" y="4311037"/>
            <a:ext cx="5811661" cy="29701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TRENDS AND VOLUMES</a:t>
            </a:r>
          </a:p>
        </p:txBody>
      </p:sp>
      <p:sp>
        <p:nvSpPr>
          <p:cNvPr id="8" name="Arrow: Right 7"/>
          <p:cNvSpPr/>
          <p:nvPr/>
        </p:nvSpPr>
        <p:spPr>
          <a:xfrm rot="17374336">
            <a:off x="669350" y="4463378"/>
            <a:ext cx="316835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w Cen MT" panose="020B0602020104020603" pitchFamily="34" charset="0"/>
              </a:rPr>
              <a:t>DOMESTIC RESOURCES</a:t>
            </a:r>
          </a:p>
        </p:txBody>
      </p:sp>
      <p:sp>
        <p:nvSpPr>
          <p:cNvPr id="9" name="Arrow: Right 8"/>
          <p:cNvSpPr/>
          <p:nvPr/>
        </p:nvSpPr>
        <p:spPr>
          <a:xfrm rot="5564320">
            <a:off x="-774571" y="4627765"/>
            <a:ext cx="3028787" cy="1248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w Cen MT" panose="020B0602020104020603" pitchFamily="34" charset="0"/>
              </a:rPr>
              <a:t>ILLICIT FINANCIAL OUTFLOWS</a:t>
            </a:r>
          </a:p>
        </p:txBody>
      </p:sp>
      <p:sp>
        <p:nvSpPr>
          <p:cNvPr id="10" name="Arrow: Right 9"/>
          <p:cNvSpPr/>
          <p:nvPr/>
        </p:nvSpPr>
        <p:spPr>
          <a:xfrm rot="3948960">
            <a:off x="-228385" y="1593937"/>
            <a:ext cx="1915341" cy="8614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w Cen MT" panose="020B0602020104020603" pitchFamily="34" charset="0"/>
              </a:rPr>
              <a:t> AID</a:t>
            </a:r>
          </a:p>
        </p:txBody>
      </p:sp>
      <p:sp>
        <p:nvSpPr>
          <p:cNvPr id="11" name="Arrow: Left 10"/>
          <p:cNvSpPr/>
          <p:nvPr/>
        </p:nvSpPr>
        <p:spPr>
          <a:xfrm rot="19592025">
            <a:off x="2470455" y="1751649"/>
            <a:ext cx="2157833" cy="8359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w Cen MT" panose="020B0602020104020603" pitchFamily="34" charset="0"/>
              </a:rPr>
              <a:t>PUBLIC DEBT</a:t>
            </a:r>
          </a:p>
        </p:txBody>
      </p:sp>
      <p:sp>
        <p:nvSpPr>
          <p:cNvPr id="13" name="Arrow: Left 12"/>
          <p:cNvSpPr/>
          <p:nvPr/>
        </p:nvSpPr>
        <p:spPr>
          <a:xfrm rot="19339514">
            <a:off x="4783245" y="1373044"/>
            <a:ext cx="4607922" cy="139998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FOREIGN DIRECT INVESTMENT </a:t>
            </a:r>
          </a:p>
        </p:txBody>
      </p:sp>
      <p:sp>
        <p:nvSpPr>
          <p:cNvPr id="14" name="Arrow: Left 13"/>
          <p:cNvSpPr/>
          <p:nvPr/>
        </p:nvSpPr>
        <p:spPr>
          <a:xfrm rot="19614477">
            <a:off x="5781769" y="2466762"/>
            <a:ext cx="3415556" cy="138862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GB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PRIVATE INVESTMENT</a:t>
            </a:r>
          </a:p>
          <a:p>
            <a:pPr algn="ctr"/>
            <a:endParaRPr lang="en-GB" dirty="0"/>
          </a:p>
        </p:txBody>
      </p:sp>
      <p:sp>
        <p:nvSpPr>
          <p:cNvPr id="15" name="Arrow: Left 14"/>
          <p:cNvSpPr/>
          <p:nvPr/>
        </p:nvSpPr>
        <p:spPr>
          <a:xfrm rot="20155925">
            <a:off x="6793724" y="3833896"/>
            <a:ext cx="2328107" cy="98606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REMITTANCES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A4C6C2-890E-4364-B776-263510689F41}"/>
              </a:ext>
            </a:extLst>
          </p:cNvPr>
          <p:cNvSpPr/>
          <p:nvPr/>
        </p:nvSpPr>
        <p:spPr>
          <a:xfrm rot="17974208">
            <a:off x="958982" y="1413090"/>
            <a:ext cx="2505367" cy="1248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w Cen MT" panose="020B0602020104020603" pitchFamily="34" charset="0"/>
              </a:rPr>
              <a:t>OTHER LEAKAGES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90C2362-5072-4881-99CB-771FAEB985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3568" y="548680"/>
          <a:ext cx="8280919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78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8F967CA-0595-4287-B45B-64CC4B1BF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439421"/>
              </p:ext>
            </p:extLst>
          </p:nvPr>
        </p:nvGraphicFramePr>
        <p:xfrm>
          <a:off x="608029" y="332656"/>
          <a:ext cx="7907321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05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24697F-73BB-499D-AEE4-2C834D0CFE9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2525349"/>
              </p:ext>
            </p:extLst>
          </p:nvPr>
        </p:nvGraphicFramePr>
        <p:xfrm>
          <a:off x="395536" y="404664"/>
          <a:ext cx="82296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53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BB92FD-AE18-4769-8A94-7A465473F91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2374327"/>
              </p:ext>
            </p:extLst>
          </p:nvPr>
        </p:nvGraphicFramePr>
        <p:xfrm>
          <a:off x="539552" y="260648"/>
          <a:ext cx="82296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51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907D13-D32F-43D9-918D-D5752F1EE07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4791472"/>
              </p:ext>
            </p:extLst>
          </p:nvPr>
        </p:nvGraphicFramePr>
        <p:xfrm>
          <a:off x="467544" y="260648"/>
          <a:ext cx="82296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8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7ACDA16-3698-4AC3-9157-ACC203CE220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2245200"/>
              </p:ext>
            </p:extLst>
          </p:nvPr>
        </p:nvGraphicFramePr>
        <p:xfrm>
          <a:off x="467544" y="332656"/>
          <a:ext cx="82296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1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El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23942</TotalTime>
  <Words>325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Office Theme</vt:lpstr>
      <vt:lpstr>DRM/IFFs/ GOOD FINANCIAL GOVERNANCE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</dc:creator>
  <cp:lastModifiedBy>Fanwell Bokosi</cp:lastModifiedBy>
  <cp:revision>453</cp:revision>
  <dcterms:created xsi:type="dcterms:W3CDTF">2013-08-07T00:48:59Z</dcterms:created>
  <dcterms:modified xsi:type="dcterms:W3CDTF">2019-03-14T07:14:41Z</dcterms:modified>
</cp:coreProperties>
</file>