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7" r:id="rId3"/>
    <p:sldId id="258" r:id="rId4"/>
    <p:sldId id="259" r:id="rId5"/>
    <p:sldId id="260" r:id="rId6"/>
    <p:sldId id="262" r:id="rId7"/>
    <p:sldId id="263" r:id="rId8"/>
    <p:sldId id="264" r:id="rId9"/>
    <p:sldId id="266" r:id="rId10"/>
    <p:sldId id="261" r:id="rId11"/>
    <p:sldId id="265"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06" autoAdjust="0"/>
    <p:restoredTop sz="94660"/>
  </p:normalViewPr>
  <p:slideViewPr>
    <p:cSldViewPr snapToGrid="0">
      <p:cViewPr varScale="1">
        <p:scale>
          <a:sx n="77" d="100"/>
          <a:sy n="77" d="100"/>
        </p:scale>
        <p:origin x="5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3352674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403311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09701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2358583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4285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3904074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470985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181989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414213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8F61DF-DA7C-4014-A3C6-0348FFC6C3BC}"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3557908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8F61DF-DA7C-4014-A3C6-0348FFC6C3BC}" type="datetimeFigureOut">
              <a:rPr lang="en-GB" smtClean="0"/>
              <a:t>07/03/2019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217855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8F61DF-DA7C-4014-A3C6-0348FFC6C3BC}" type="datetimeFigureOut">
              <a:rPr lang="en-GB" smtClean="0"/>
              <a:t>07/03/2019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1217059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8F61DF-DA7C-4014-A3C6-0348FFC6C3BC}" type="datetimeFigureOut">
              <a:rPr lang="en-GB" smtClean="0"/>
              <a:t>07/03/2019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349611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F61DF-DA7C-4014-A3C6-0348FFC6C3BC}" type="datetimeFigureOut">
              <a:rPr lang="en-GB" smtClean="0"/>
              <a:t>07/03/2019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254126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8F61DF-DA7C-4014-A3C6-0348FFC6C3BC}" type="datetimeFigureOut">
              <a:rPr lang="en-GB" smtClean="0"/>
              <a:t>07/03/2019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3813591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8F61DF-DA7C-4014-A3C6-0348FFC6C3BC}" type="datetimeFigureOut">
              <a:rPr lang="en-GB" smtClean="0"/>
              <a:t>07/03/2019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AE769-734E-4BCC-8F54-ECE1E65C2F09}" type="slidenum">
              <a:rPr lang="en-GB" smtClean="0"/>
              <a:t>‹#›</a:t>
            </a:fld>
            <a:endParaRPr lang="en-GB"/>
          </a:p>
        </p:txBody>
      </p:sp>
    </p:spTree>
    <p:extLst>
      <p:ext uri="{BB962C8B-B14F-4D97-AF65-F5344CB8AC3E}">
        <p14:creationId xmlns:p14="http://schemas.microsoft.com/office/powerpoint/2010/main" val="48863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8F61DF-DA7C-4014-A3C6-0348FFC6C3BC}" type="datetimeFigureOut">
              <a:rPr lang="en-GB" smtClean="0"/>
              <a:t>07/03/2019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1AE769-734E-4BCC-8F54-ECE1E65C2F09}" type="slidenum">
              <a:rPr lang="en-GB" smtClean="0"/>
              <a:t>‹#›</a:t>
            </a:fld>
            <a:endParaRPr lang="en-GB"/>
          </a:p>
        </p:txBody>
      </p:sp>
    </p:spTree>
    <p:extLst>
      <p:ext uri="{BB962C8B-B14F-4D97-AF65-F5344CB8AC3E}">
        <p14:creationId xmlns:p14="http://schemas.microsoft.com/office/powerpoint/2010/main" val="361442951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206C7D-5C65-45E7-B8E8-1E866A5E1A0E}"/>
              </a:ext>
            </a:extLst>
          </p:cNvPr>
          <p:cNvSpPr>
            <a:spLocks noGrp="1"/>
          </p:cNvSpPr>
          <p:nvPr>
            <p:ph type="ctrTitle"/>
          </p:nvPr>
        </p:nvSpPr>
        <p:spPr/>
        <p:txBody>
          <a:bodyPr>
            <a:normAutofit fontScale="90000"/>
          </a:bodyPr>
          <a:lstStyle/>
          <a:p>
            <a:r>
              <a:rPr lang="en-GB" dirty="0"/>
              <a:t>Using Taxation to Reduce Poverty and Dependence</a:t>
            </a:r>
          </a:p>
        </p:txBody>
      </p:sp>
      <p:sp>
        <p:nvSpPr>
          <p:cNvPr id="3" name="Subtitle 2">
            <a:extLst>
              <a:ext uri="{FF2B5EF4-FFF2-40B4-BE49-F238E27FC236}">
                <a16:creationId xmlns:a16="http://schemas.microsoft.com/office/drawing/2014/main" xmlns="" id="{9A3235A8-B7AD-4DD4-84B3-8B470CA6AA5F}"/>
              </a:ext>
            </a:extLst>
          </p:cNvPr>
          <p:cNvSpPr>
            <a:spLocks noGrp="1"/>
          </p:cNvSpPr>
          <p:nvPr>
            <p:ph type="subTitle" idx="1"/>
          </p:nvPr>
        </p:nvSpPr>
        <p:spPr/>
        <p:txBody>
          <a:bodyPr>
            <a:normAutofit/>
          </a:bodyPr>
          <a:lstStyle/>
          <a:p>
            <a:r>
              <a:rPr lang="en-GB" sz="3200" dirty="0"/>
              <a:t>Yussuf A. Idarus</a:t>
            </a:r>
          </a:p>
        </p:txBody>
      </p:sp>
    </p:spTree>
    <p:extLst>
      <p:ext uri="{BB962C8B-B14F-4D97-AF65-F5344CB8AC3E}">
        <p14:creationId xmlns:p14="http://schemas.microsoft.com/office/powerpoint/2010/main" val="4092803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89CF3-D544-4AFB-8F80-05AB5E0471C3}"/>
              </a:ext>
            </a:extLst>
          </p:cNvPr>
          <p:cNvSpPr>
            <a:spLocks noGrp="1"/>
          </p:cNvSpPr>
          <p:nvPr>
            <p:ph type="title"/>
          </p:nvPr>
        </p:nvSpPr>
        <p:spPr/>
        <p:txBody>
          <a:bodyPr/>
          <a:lstStyle/>
          <a:p>
            <a:r>
              <a:rPr lang="en-GB" b="1" dirty="0"/>
              <a:t>Other Forms of Taxes</a:t>
            </a:r>
          </a:p>
        </p:txBody>
      </p:sp>
      <p:sp>
        <p:nvSpPr>
          <p:cNvPr id="3" name="Content Placeholder 2">
            <a:extLst>
              <a:ext uri="{FF2B5EF4-FFF2-40B4-BE49-F238E27FC236}">
                <a16:creationId xmlns:a16="http://schemas.microsoft.com/office/drawing/2014/main" xmlns="" id="{593CE532-6F43-4893-A28A-82725E33853F}"/>
              </a:ext>
            </a:extLst>
          </p:cNvPr>
          <p:cNvSpPr>
            <a:spLocks noGrp="1"/>
          </p:cNvSpPr>
          <p:nvPr>
            <p:ph idx="1"/>
          </p:nvPr>
        </p:nvSpPr>
        <p:spPr>
          <a:xfrm>
            <a:off x="677334" y="1383633"/>
            <a:ext cx="8596668" cy="4657730"/>
          </a:xfrm>
        </p:spPr>
        <p:txBody>
          <a:bodyPr>
            <a:normAutofit fontScale="70000" lnSpcReduction="20000"/>
          </a:bodyPr>
          <a:lstStyle/>
          <a:p>
            <a:r>
              <a:rPr lang="en-GB" sz="3200" b="1" dirty="0"/>
              <a:t>Religious Obligations</a:t>
            </a:r>
            <a:r>
              <a:rPr lang="en-GB" sz="3200" dirty="0"/>
              <a:t>: Many religions have obligations to be paid as a form of taxes. Some of these are:</a:t>
            </a:r>
          </a:p>
          <a:p>
            <a:pPr marL="1028700" lvl="1" indent="-571500">
              <a:buFont typeface="+mj-lt"/>
              <a:buAutoNum type="romanLcPeriod"/>
            </a:pPr>
            <a:r>
              <a:rPr lang="en-GB" sz="3200" b="1" dirty="0"/>
              <a:t>For the Christians-Tithing</a:t>
            </a:r>
            <a:r>
              <a:rPr lang="en-GB" sz="3200" dirty="0"/>
              <a:t> is the practice established by God in the Old Testament, of contributing one-tenth of one's income to support the works of the Church and charity to others.</a:t>
            </a:r>
          </a:p>
          <a:p>
            <a:pPr marL="1028700" lvl="1" indent="-571500">
              <a:buFont typeface="+mj-lt"/>
              <a:buAutoNum type="romanLcPeriod"/>
            </a:pPr>
            <a:r>
              <a:rPr lang="en-GB" sz="3200" b="1" dirty="0"/>
              <a:t>For the Muslims- Zakat</a:t>
            </a:r>
            <a:r>
              <a:rPr lang="en-GB" sz="3200" dirty="0"/>
              <a:t> is the compulsory giving of a set proportion of one's wealth to charity. It is regarded as a type of worship and of self-purification. </a:t>
            </a:r>
            <a:r>
              <a:rPr lang="en-GB" sz="3200" b="1" dirty="0"/>
              <a:t>Zakat</a:t>
            </a:r>
            <a:r>
              <a:rPr lang="en-GB" sz="3200" dirty="0"/>
              <a:t> is the third Pillar of </a:t>
            </a:r>
            <a:r>
              <a:rPr lang="en-GB" sz="3200" b="1" dirty="0"/>
              <a:t>Islam</a:t>
            </a:r>
          </a:p>
          <a:p>
            <a:pPr marL="1028700" lvl="1" indent="-571500">
              <a:buFont typeface="+mj-lt"/>
              <a:buAutoNum type="romanLcPeriod"/>
            </a:pPr>
            <a:r>
              <a:rPr lang="en-GB" sz="3200" b="1" dirty="0"/>
              <a:t>For Hindus-Dāna </a:t>
            </a:r>
            <a:r>
              <a:rPr lang="en-GB" sz="3200" dirty="0"/>
              <a:t>connotes the virtue of generosity, charity or giving of alms in Indian philosophies. ... In </a:t>
            </a:r>
            <a:r>
              <a:rPr lang="en-GB" sz="3200" b="1" dirty="0"/>
              <a:t>Hinduism</a:t>
            </a:r>
            <a:r>
              <a:rPr lang="en-GB" sz="3200" dirty="0"/>
              <a:t>, Buddhism, Jainism and Sikhism, dāna is the practice of cultivating generosity. It can take the form of giving to an individual in distress or need</a:t>
            </a:r>
            <a:r>
              <a:rPr lang="en-GB" dirty="0"/>
              <a:t>.</a:t>
            </a:r>
          </a:p>
        </p:txBody>
      </p:sp>
    </p:spTree>
    <p:extLst>
      <p:ext uri="{BB962C8B-B14F-4D97-AF65-F5344CB8AC3E}">
        <p14:creationId xmlns:p14="http://schemas.microsoft.com/office/powerpoint/2010/main" val="204533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38E00D-93D0-47AA-A556-4296E856D9F8}"/>
              </a:ext>
            </a:extLst>
          </p:cNvPr>
          <p:cNvSpPr>
            <a:spLocks noGrp="1"/>
          </p:cNvSpPr>
          <p:nvPr>
            <p:ph type="title"/>
          </p:nvPr>
        </p:nvSpPr>
        <p:spPr>
          <a:xfrm>
            <a:off x="677334" y="312821"/>
            <a:ext cx="8596668" cy="649705"/>
          </a:xfrm>
        </p:spPr>
        <p:txBody>
          <a:bodyPr>
            <a:normAutofit/>
          </a:bodyPr>
          <a:lstStyle/>
          <a:p>
            <a:r>
              <a:rPr lang="en-GB" dirty="0"/>
              <a:t>Uses of these Taxes</a:t>
            </a:r>
          </a:p>
        </p:txBody>
      </p:sp>
      <p:sp>
        <p:nvSpPr>
          <p:cNvPr id="3" name="Content Placeholder 2">
            <a:extLst>
              <a:ext uri="{FF2B5EF4-FFF2-40B4-BE49-F238E27FC236}">
                <a16:creationId xmlns:a16="http://schemas.microsoft.com/office/drawing/2014/main" xmlns="" id="{08651D20-DDFD-47AF-A822-2C4A18116A8F}"/>
              </a:ext>
            </a:extLst>
          </p:cNvPr>
          <p:cNvSpPr>
            <a:spLocks noGrp="1"/>
          </p:cNvSpPr>
          <p:nvPr>
            <p:ph idx="1"/>
          </p:nvPr>
        </p:nvSpPr>
        <p:spPr>
          <a:xfrm>
            <a:off x="677334" y="962526"/>
            <a:ext cx="8596668" cy="5078837"/>
          </a:xfrm>
        </p:spPr>
        <p:txBody>
          <a:bodyPr>
            <a:normAutofit/>
          </a:bodyPr>
          <a:lstStyle/>
          <a:p>
            <a:r>
              <a:rPr lang="en-GB" sz="2400" dirty="0"/>
              <a:t>Funds collected by religious organisations have been used to build schools, hospitals, water points which supplement the Government’s efforts to provide basic services to it’s citizens.</a:t>
            </a:r>
          </a:p>
          <a:p>
            <a:r>
              <a:rPr lang="en-GB" sz="2400" dirty="0"/>
              <a:t>Payment of school fees to the needy and aid to the poor</a:t>
            </a:r>
          </a:p>
          <a:p>
            <a:r>
              <a:rPr lang="en-GB" sz="2400" dirty="0"/>
              <a:t>Religious organisations should be encouraged to preach more on the benefits of donation by its followers</a:t>
            </a:r>
          </a:p>
          <a:p>
            <a:r>
              <a:rPr lang="en-GB" sz="2400" dirty="0"/>
              <a:t>The mainstream religious organisations like the Catholic churches, PCEA, the SUPKEM, Hindu and Sikh Union should work together to come up with proposals that can help the citizens, this will also encourage interfaith dialogue</a:t>
            </a:r>
          </a:p>
        </p:txBody>
      </p:sp>
    </p:spTree>
    <p:extLst>
      <p:ext uri="{BB962C8B-B14F-4D97-AF65-F5344CB8AC3E}">
        <p14:creationId xmlns:p14="http://schemas.microsoft.com/office/powerpoint/2010/main" val="385522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F1C351-9DC4-4EB8-937C-4B7179869F82}"/>
              </a:ext>
            </a:extLst>
          </p:cNvPr>
          <p:cNvSpPr>
            <a:spLocks noGrp="1"/>
          </p:cNvSpPr>
          <p:nvPr>
            <p:ph type="title"/>
          </p:nvPr>
        </p:nvSpPr>
        <p:spPr>
          <a:xfrm>
            <a:off x="838200" y="365126"/>
            <a:ext cx="10515600" cy="45719"/>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xmlns="" id="{431E97CC-4EF0-4E4D-A39E-EBFBF2D7B94A}"/>
              </a:ext>
            </a:extLst>
          </p:cNvPr>
          <p:cNvSpPr>
            <a:spLocks noGrp="1"/>
          </p:cNvSpPr>
          <p:nvPr>
            <p:ph idx="1"/>
          </p:nvPr>
        </p:nvSpPr>
        <p:spPr/>
        <p:txBody>
          <a:bodyPr>
            <a:normAutofit fontScale="92500" lnSpcReduction="20000"/>
          </a:bodyPr>
          <a:lstStyle/>
          <a:p>
            <a:pPr marL="0" indent="0" algn="ctr">
              <a:buNone/>
            </a:pPr>
            <a:r>
              <a:rPr lang="en-GB" sz="7200" dirty="0"/>
              <a:t>Any Comments/???????</a:t>
            </a:r>
          </a:p>
          <a:p>
            <a:pPr marL="0" indent="0" algn="ctr">
              <a:buNone/>
            </a:pPr>
            <a:endParaRPr lang="en-GB" sz="7200" dirty="0"/>
          </a:p>
          <a:p>
            <a:pPr marL="0" indent="0" algn="ctr">
              <a:buNone/>
            </a:pPr>
            <a:r>
              <a:rPr lang="en-GB" sz="7200" dirty="0"/>
              <a:t>Thank You</a:t>
            </a:r>
          </a:p>
          <a:p>
            <a:endParaRPr lang="en-GB" dirty="0"/>
          </a:p>
        </p:txBody>
      </p:sp>
    </p:spTree>
    <p:extLst>
      <p:ext uri="{BB962C8B-B14F-4D97-AF65-F5344CB8AC3E}">
        <p14:creationId xmlns:p14="http://schemas.microsoft.com/office/powerpoint/2010/main" val="1740892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44365B-EDA7-47F1-BD92-7C1D9CBB8BD9}"/>
              </a:ext>
            </a:extLst>
          </p:cNvPr>
          <p:cNvSpPr>
            <a:spLocks noGrp="1"/>
          </p:cNvSpPr>
          <p:nvPr>
            <p:ph type="title"/>
          </p:nvPr>
        </p:nvSpPr>
        <p:spPr>
          <a:xfrm>
            <a:off x="677334" y="609600"/>
            <a:ext cx="8596668" cy="914400"/>
          </a:xfrm>
        </p:spPr>
        <p:txBody>
          <a:bodyPr>
            <a:normAutofit fontScale="90000"/>
          </a:bodyPr>
          <a:lstStyle/>
          <a:p>
            <a:r>
              <a:rPr lang="en-GB" b="1" dirty="0"/>
              <a:t>Principles of a Good Tax System:</a:t>
            </a:r>
            <a:br>
              <a:rPr lang="en-GB" b="1" dirty="0"/>
            </a:br>
            <a:endParaRPr lang="en-GB" dirty="0"/>
          </a:p>
        </p:txBody>
      </p:sp>
      <p:sp>
        <p:nvSpPr>
          <p:cNvPr id="3" name="Content Placeholder 2">
            <a:extLst>
              <a:ext uri="{FF2B5EF4-FFF2-40B4-BE49-F238E27FC236}">
                <a16:creationId xmlns:a16="http://schemas.microsoft.com/office/drawing/2014/main" xmlns="" id="{85B52AE3-F484-4FD5-9D2E-89C802595064}"/>
              </a:ext>
            </a:extLst>
          </p:cNvPr>
          <p:cNvSpPr>
            <a:spLocks noGrp="1"/>
          </p:cNvSpPr>
          <p:nvPr>
            <p:ph idx="1"/>
          </p:nvPr>
        </p:nvSpPr>
        <p:spPr>
          <a:xfrm>
            <a:off x="232013" y="1296537"/>
            <a:ext cx="9567080" cy="4744825"/>
          </a:xfrm>
        </p:spPr>
        <p:txBody>
          <a:bodyPr>
            <a:normAutofit/>
          </a:bodyPr>
          <a:lstStyle/>
          <a:p>
            <a:pPr marL="1028700" lvl="1" indent="-571500" algn="just">
              <a:buFont typeface="+mj-lt"/>
              <a:buAutoNum type="romanLcPeriod"/>
            </a:pPr>
            <a:r>
              <a:rPr lang="en-GB" b="1" dirty="0"/>
              <a:t>Productivity or Fiscal Adequacy</a:t>
            </a:r>
            <a:r>
              <a:rPr lang="en-GB" dirty="0"/>
              <a:t>: Should yield enough resources to enable the Government finance development and welfare activities</a:t>
            </a:r>
          </a:p>
          <a:p>
            <a:pPr marL="1028700" lvl="1" indent="-571500" algn="just">
              <a:buFont typeface="+mj-lt"/>
              <a:buAutoNum type="romanLcPeriod"/>
            </a:pPr>
            <a:r>
              <a:rPr lang="en-GB" b="1" dirty="0"/>
              <a:t>Elasticity of the Tax System</a:t>
            </a:r>
            <a:r>
              <a:rPr lang="en-GB" dirty="0"/>
              <a:t>: As national income increases as a result of economic growth, the Government revenue from taxes should also increase. </a:t>
            </a:r>
          </a:p>
          <a:p>
            <a:pPr marL="1028700" lvl="1" indent="-571500" algn="just">
              <a:buFont typeface="+mj-lt"/>
              <a:buAutoNum type="romanLcPeriod"/>
            </a:pPr>
            <a:r>
              <a:rPr lang="en-GB" b="1" dirty="0"/>
              <a:t>Diversity: </a:t>
            </a:r>
            <a:r>
              <a:rPr lang="en-GB" dirty="0"/>
              <a:t>There should be many types of taxes to avoid reliance on the popular taxes</a:t>
            </a:r>
          </a:p>
          <a:p>
            <a:pPr marL="1028700" lvl="1" indent="-571500" algn="just">
              <a:buFont typeface="+mj-lt"/>
              <a:buAutoNum type="romanLcPeriod"/>
            </a:pPr>
            <a:r>
              <a:rPr lang="en-GB" b="1" dirty="0"/>
              <a:t>Taxation as in Instrument of Economic Growth: </a:t>
            </a:r>
            <a:r>
              <a:rPr lang="en-GB" dirty="0"/>
              <a:t>The tax system shall be such as shall enable the Government to mobilise adequate resources for capital formation or economic growth. </a:t>
            </a:r>
          </a:p>
          <a:p>
            <a:pPr marL="1028700" lvl="1" indent="-571500" algn="just">
              <a:buFont typeface="+mj-lt"/>
              <a:buAutoNum type="romanLcPeriod"/>
            </a:pPr>
            <a:r>
              <a:rPr lang="en-GB" b="1" dirty="0"/>
              <a:t>Taxation as an Instrument for Improving Income Distribution: </a:t>
            </a:r>
            <a:r>
              <a:rPr lang="en-GB" dirty="0"/>
              <a:t>The purpose of a good tax system for a developing economy is not merely to raise revenue for the Government but also to ensure that burden of taxes falls more on the rich. </a:t>
            </a:r>
          </a:p>
          <a:p>
            <a:pPr marL="1028700" lvl="1" indent="-571500" algn="just">
              <a:buFont typeface="+mj-lt"/>
              <a:buAutoNum type="romanLcPeriod"/>
            </a:pPr>
            <a:r>
              <a:rPr lang="en-GB" b="1" dirty="0"/>
              <a:t>Taxation for Ensuring Economic Stability: </a:t>
            </a:r>
            <a:r>
              <a:rPr lang="en-GB" dirty="0"/>
              <a:t>The taxation system must be progressive in relation in the changes in national income. This will ensure that when national income rises, an increasing part of the rise in income should automatically accrue to the Government and vice versa in the case of depression</a:t>
            </a:r>
            <a:endParaRPr lang="en-GB" b="1" dirty="0"/>
          </a:p>
          <a:p>
            <a:endParaRPr lang="en-GB" dirty="0"/>
          </a:p>
        </p:txBody>
      </p:sp>
    </p:spTree>
    <p:extLst>
      <p:ext uri="{BB962C8B-B14F-4D97-AF65-F5344CB8AC3E}">
        <p14:creationId xmlns:p14="http://schemas.microsoft.com/office/powerpoint/2010/main" val="199379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116F06-0C9D-470D-878E-FE0BB5AD68AE}"/>
              </a:ext>
            </a:extLst>
          </p:cNvPr>
          <p:cNvSpPr>
            <a:spLocks noGrp="1"/>
          </p:cNvSpPr>
          <p:nvPr>
            <p:ph type="title"/>
          </p:nvPr>
        </p:nvSpPr>
        <p:spPr/>
        <p:txBody>
          <a:bodyPr/>
          <a:lstStyle/>
          <a:p>
            <a:r>
              <a:rPr lang="en-GB" dirty="0"/>
              <a:t>Definition of Taxation</a:t>
            </a:r>
          </a:p>
        </p:txBody>
      </p:sp>
      <p:sp>
        <p:nvSpPr>
          <p:cNvPr id="3" name="Content Placeholder 2">
            <a:extLst>
              <a:ext uri="{FF2B5EF4-FFF2-40B4-BE49-F238E27FC236}">
                <a16:creationId xmlns:a16="http://schemas.microsoft.com/office/drawing/2014/main" xmlns="" id="{5EF4D001-2462-4727-8844-5CC189A4005C}"/>
              </a:ext>
            </a:extLst>
          </p:cNvPr>
          <p:cNvSpPr>
            <a:spLocks noGrp="1"/>
          </p:cNvSpPr>
          <p:nvPr>
            <p:ph idx="1"/>
          </p:nvPr>
        </p:nvSpPr>
        <p:spPr>
          <a:xfrm>
            <a:off x="838200" y="1311965"/>
            <a:ext cx="10515600" cy="4864998"/>
          </a:xfrm>
        </p:spPr>
        <p:txBody>
          <a:bodyPr>
            <a:normAutofit lnSpcReduction="10000"/>
          </a:bodyPr>
          <a:lstStyle/>
          <a:p>
            <a:pPr marL="0" indent="0">
              <a:buNone/>
            </a:pPr>
            <a:r>
              <a:rPr lang="en-GB" b="1" dirty="0"/>
              <a:t>Oxford dictionary</a:t>
            </a:r>
            <a:r>
              <a:rPr lang="en-GB" dirty="0"/>
              <a:t>: Contribution levied on persons, property, or business for the support of government.</a:t>
            </a:r>
          </a:p>
          <a:p>
            <a:pPr marL="0" indent="0">
              <a:buNone/>
            </a:pPr>
            <a:r>
              <a:rPr lang="en-GB" b="1" dirty="0"/>
              <a:t>Main Types of Taxes</a:t>
            </a:r>
          </a:p>
          <a:p>
            <a:pPr lvl="1">
              <a:buFont typeface="Wingdings" panose="05000000000000000000" pitchFamily="2" charset="2"/>
              <a:buChar char="Ø"/>
            </a:pPr>
            <a:r>
              <a:rPr lang="en-GB" b="1" dirty="0"/>
              <a:t>Income Taxes- </a:t>
            </a:r>
            <a:r>
              <a:rPr lang="en-GB" dirty="0"/>
              <a:t>Corporate tax, PAYE, Rental Income</a:t>
            </a:r>
          </a:p>
          <a:p>
            <a:pPr lvl="1">
              <a:buFont typeface="Wingdings" panose="05000000000000000000" pitchFamily="2" charset="2"/>
              <a:buChar char="Ø"/>
            </a:pPr>
            <a:r>
              <a:rPr lang="en-GB" b="1" dirty="0"/>
              <a:t>Value Added Tax –VAT</a:t>
            </a:r>
          </a:p>
          <a:p>
            <a:pPr lvl="1">
              <a:buFont typeface="Wingdings" panose="05000000000000000000" pitchFamily="2" charset="2"/>
              <a:buChar char="Ø"/>
            </a:pPr>
            <a:r>
              <a:rPr lang="en-GB" b="1" dirty="0"/>
              <a:t>Withholding Taxes- </a:t>
            </a:r>
            <a:r>
              <a:rPr lang="en-GB" dirty="0"/>
              <a:t>on Professional and Contractual Services, on Interest</a:t>
            </a:r>
          </a:p>
          <a:p>
            <a:pPr lvl="1">
              <a:buFont typeface="Wingdings" panose="05000000000000000000" pitchFamily="2" charset="2"/>
              <a:buChar char="Ø"/>
            </a:pPr>
            <a:r>
              <a:rPr lang="en-GB" b="1" dirty="0"/>
              <a:t>Excise Duty- </a:t>
            </a:r>
            <a:r>
              <a:rPr lang="en-GB" dirty="0"/>
              <a:t>On Imported Goods and Services, on Luxurious Items, on Commissions on Money Transfer Services </a:t>
            </a:r>
          </a:p>
          <a:p>
            <a:pPr lvl="1">
              <a:buFont typeface="Wingdings" panose="05000000000000000000" pitchFamily="2" charset="2"/>
              <a:buChar char="Ø"/>
            </a:pPr>
            <a:r>
              <a:rPr lang="en-GB" b="1" dirty="0"/>
              <a:t>Custom Duty </a:t>
            </a:r>
            <a:r>
              <a:rPr lang="en-GB" dirty="0"/>
              <a:t>on Imported Goods</a:t>
            </a:r>
          </a:p>
          <a:p>
            <a:pPr lvl="1">
              <a:buFont typeface="Wingdings" panose="05000000000000000000" pitchFamily="2" charset="2"/>
              <a:buChar char="Ø"/>
            </a:pPr>
            <a:r>
              <a:rPr lang="en-GB" b="1" dirty="0"/>
              <a:t>Railway Development Levy</a:t>
            </a:r>
          </a:p>
          <a:p>
            <a:pPr lvl="1">
              <a:buFont typeface="Wingdings" panose="05000000000000000000" pitchFamily="2" charset="2"/>
              <a:buChar char="Ø"/>
            </a:pPr>
            <a:r>
              <a:rPr lang="en-GB" b="1" dirty="0"/>
              <a:t>Stamp Duty -</a:t>
            </a:r>
            <a:r>
              <a:rPr lang="en-GB" dirty="0"/>
              <a:t>on Purchase of Land, on Some Category of Bank Transactions, on Registration of Documents at the Lands Registry</a:t>
            </a:r>
          </a:p>
          <a:p>
            <a:pPr lvl="1">
              <a:buFont typeface="Wingdings" panose="05000000000000000000" pitchFamily="2" charset="2"/>
              <a:buChar char="Ø"/>
            </a:pPr>
            <a:r>
              <a:rPr lang="en-GB" b="1" dirty="0"/>
              <a:t>Roads Development Levy</a:t>
            </a:r>
          </a:p>
          <a:p>
            <a:pPr lvl="1">
              <a:buFont typeface="Wingdings" panose="05000000000000000000" pitchFamily="2" charset="2"/>
              <a:buChar char="Ø"/>
            </a:pPr>
            <a:r>
              <a:rPr lang="en-GB" b="1" dirty="0"/>
              <a:t>Land Rates and Rent</a:t>
            </a:r>
          </a:p>
          <a:p>
            <a:pPr marL="457200" lvl="1" indent="0">
              <a:buNone/>
            </a:pPr>
            <a:endParaRPr lang="en-GB" b="1" dirty="0"/>
          </a:p>
          <a:p>
            <a:pPr marL="1028700" lvl="1" indent="-571500">
              <a:buFont typeface="+mj-lt"/>
              <a:buAutoNum type="romanLcPeriod"/>
            </a:pPr>
            <a:endParaRPr lang="en-GB" dirty="0"/>
          </a:p>
        </p:txBody>
      </p:sp>
    </p:spTree>
    <p:extLst>
      <p:ext uri="{BB962C8B-B14F-4D97-AF65-F5344CB8AC3E}">
        <p14:creationId xmlns:p14="http://schemas.microsoft.com/office/powerpoint/2010/main" val="107695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0A378-52AF-4B77-B71D-6BF21D349946}"/>
              </a:ext>
            </a:extLst>
          </p:cNvPr>
          <p:cNvSpPr>
            <a:spLocks noGrp="1"/>
          </p:cNvSpPr>
          <p:nvPr>
            <p:ph type="title"/>
          </p:nvPr>
        </p:nvSpPr>
        <p:spPr/>
        <p:txBody>
          <a:bodyPr/>
          <a:lstStyle/>
          <a:p>
            <a:r>
              <a:rPr lang="en-GB" b="1" dirty="0"/>
              <a:t>Challenges of the Kenyan Taxation System</a:t>
            </a:r>
          </a:p>
        </p:txBody>
      </p:sp>
      <p:sp>
        <p:nvSpPr>
          <p:cNvPr id="3" name="Content Placeholder 2">
            <a:extLst>
              <a:ext uri="{FF2B5EF4-FFF2-40B4-BE49-F238E27FC236}">
                <a16:creationId xmlns:a16="http://schemas.microsoft.com/office/drawing/2014/main" xmlns="" id="{559EEBCA-7C3D-41AD-AB17-6AEDFDA5521A}"/>
              </a:ext>
            </a:extLst>
          </p:cNvPr>
          <p:cNvSpPr>
            <a:spLocks noGrp="1"/>
          </p:cNvSpPr>
          <p:nvPr>
            <p:ph idx="1"/>
          </p:nvPr>
        </p:nvSpPr>
        <p:spPr>
          <a:xfrm>
            <a:off x="677334" y="1419727"/>
            <a:ext cx="8596668" cy="4621636"/>
          </a:xfrm>
        </p:spPr>
        <p:txBody>
          <a:bodyPr>
            <a:normAutofit fontScale="92500" lnSpcReduction="20000"/>
          </a:bodyPr>
          <a:lstStyle/>
          <a:p>
            <a:r>
              <a:rPr lang="en-GB" sz="2400" b="1" dirty="0"/>
              <a:t>Complexity: </a:t>
            </a:r>
            <a:r>
              <a:rPr lang="en-GB" sz="2400" dirty="0"/>
              <a:t>The Kenyan tax system is overly complex and requires specific training. The following are the main issues</a:t>
            </a:r>
          </a:p>
          <a:p>
            <a:pPr marL="1028700" lvl="1" indent="-571500">
              <a:buFont typeface="+mj-lt"/>
              <a:buAutoNum type="romanLcPeriod"/>
            </a:pPr>
            <a:r>
              <a:rPr lang="en-GB" sz="2400" b="1" dirty="0"/>
              <a:t>The </a:t>
            </a:r>
            <a:r>
              <a:rPr lang="en-GB" sz="2400" b="1" dirty="0" err="1"/>
              <a:t>itax</a:t>
            </a:r>
            <a:r>
              <a:rPr lang="en-GB" sz="2400" b="1" dirty="0"/>
              <a:t> system of filing returns: </a:t>
            </a:r>
            <a:r>
              <a:rPr lang="en-GB" sz="2400" dirty="0"/>
              <a:t>This is an automated online system which tax payers have to use for filing returns. It was introduced with little testing and the forms are not user friendly</a:t>
            </a:r>
          </a:p>
          <a:p>
            <a:pPr marL="1028700" lvl="1" indent="-571500">
              <a:buFont typeface="+mj-lt"/>
              <a:buAutoNum type="romanLcPeriod"/>
            </a:pPr>
            <a:r>
              <a:rPr lang="en-GB" sz="2400" dirty="0"/>
              <a:t>The system at times hangs and does not explain how to resolve issues the tax payer is facing</a:t>
            </a:r>
          </a:p>
          <a:p>
            <a:pPr marL="1028700" lvl="1" indent="-571500">
              <a:buFont typeface="+mj-lt"/>
              <a:buAutoNum type="romanLcPeriod"/>
            </a:pPr>
            <a:r>
              <a:rPr lang="en-GB" sz="2400" dirty="0"/>
              <a:t>There are very many forms to be filled in some of which add no value</a:t>
            </a:r>
          </a:p>
          <a:p>
            <a:pPr marL="457200" lvl="1" indent="0">
              <a:buNone/>
            </a:pPr>
            <a:endParaRPr lang="en-GB" sz="2400" dirty="0"/>
          </a:p>
          <a:p>
            <a:pPr marL="457200" lvl="1" indent="0">
              <a:buNone/>
            </a:pPr>
            <a:r>
              <a:rPr lang="en-GB" sz="2400" dirty="0"/>
              <a:t>There is thus a need to simplify the system for filling these returns</a:t>
            </a:r>
          </a:p>
          <a:p>
            <a:pPr marL="1028700" lvl="1" indent="-571500">
              <a:buFont typeface="+mj-lt"/>
              <a:buAutoNum type="romanLcPeriod"/>
            </a:pPr>
            <a:endParaRPr lang="en-GB" b="1" dirty="0"/>
          </a:p>
        </p:txBody>
      </p:sp>
    </p:spTree>
    <p:extLst>
      <p:ext uri="{BB962C8B-B14F-4D97-AF65-F5344CB8AC3E}">
        <p14:creationId xmlns:p14="http://schemas.microsoft.com/office/powerpoint/2010/main" val="2091828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80941A-0272-41A8-9EF6-BF3FBBAA97AB}"/>
              </a:ext>
            </a:extLst>
          </p:cNvPr>
          <p:cNvSpPr>
            <a:spLocks noGrp="1"/>
          </p:cNvSpPr>
          <p:nvPr>
            <p:ph type="title"/>
          </p:nvPr>
        </p:nvSpPr>
        <p:spPr/>
        <p:txBody>
          <a:bodyPr/>
          <a:lstStyle/>
          <a:p>
            <a:r>
              <a:rPr lang="en-GB" b="1" i="1" dirty="0"/>
              <a:t>Challenges (contd)</a:t>
            </a:r>
          </a:p>
        </p:txBody>
      </p:sp>
      <p:sp>
        <p:nvSpPr>
          <p:cNvPr id="3" name="Content Placeholder 2">
            <a:extLst>
              <a:ext uri="{FF2B5EF4-FFF2-40B4-BE49-F238E27FC236}">
                <a16:creationId xmlns:a16="http://schemas.microsoft.com/office/drawing/2014/main" xmlns="" id="{F59F1A24-4949-4367-A603-1FF53BDD448E}"/>
              </a:ext>
            </a:extLst>
          </p:cNvPr>
          <p:cNvSpPr>
            <a:spLocks noGrp="1"/>
          </p:cNvSpPr>
          <p:nvPr>
            <p:ph idx="1"/>
          </p:nvPr>
        </p:nvSpPr>
        <p:spPr>
          <a:xfrm>
            <a:off x="838200" y="1484243"/>
            <a:ext cx="10515600" cy="4692720"/>
          </a:xfrm>
        </p:spPr>
        <p:txBody>
          <a:bodyPr>
            <a:normAutofit fontScale="92500" lnSpcReduction="10000"/>
          </a:bodyPr>
          <a:lstStyle/>
          <a:p>
            <a:r>
              <a:rPr lang="en-GB" sz="2800" b="1" dirty="0"/>
              <a:t>Acceptance:</a:t>
            </a:r>
            <a:r>
              <a:rPr lang="en-GB" sz="2800" dirty="0"/>
              <a:t> A very small percentage of Kenyans pay taxes willingly. This could be as a result of</a:t>
            </a:r>
          </a:p>
          <a:p>
            <a:pPr marL="1028700" lvl="1" indent="-571500" algn="just">
              <a:buFont typeface="+mj-lt"/>
              <a:buAutoNum type="romanLcPeriod"/>
            </a:pPr>
            <a:r>
              <a:rPr lang="en-GB" sz="2800" dirty="0"/>
              <a:t>Most of us do not know the importance of paying taxes</a:t>
            </a:r>
          </a:p>
          <a:p>
            <a:pPr marL="1028700" lvl="1" indent="-571500" algn="just">
              <a:buFont typeface="+mj-lt"/>
              <a:buAutoNum type="romanLcPeriod"/>
            </a:pPr>
            <a:r>
              <a:rPr lang="en-GB" sz="2800" dirty="0"/>
              <a:t>For those who know, they are not willing to pay taxes because they doubt the avenues with which the tax revenues are put into-Corruption?</a:t>
            </a:r>
          </a:p>
          <a:p>
            <a:pPr marL="1028700" lvl="1" indent="-571500" algn="just">
              <a:buFont typeface="+mj-lt"/>
              <a:buAutoNum type="romanLcPeriod"/>
            </a:pPr>
            <a:r>
              <a:rPr lang="en-GB" sz="2800" dirty="0"/>
              <a:t>Some tax payers consider paying the correct taxes unfair and some large potential tax payers are simply not paying any taxes</a:t>
            </a:r>
          </a:p>
          <a:p>
            <a:pPr marL="1028700" lvl="1" indent="-571500" algn="just">
              <a:buFont typeface="+mj-lt"/>
              <a:buAutoNum type="romanLcPeriod"/>
            </a:pPr>
            <a:r>
              <a:rPr lang="en-GB" sz="2800" dirty="0"/>
              <a:t>Part of our “culture”- most of us avoid paying taxes as part of our “don’t care” attitude</a:t>
            </a:r>
          </a:p>
        </p:txBody>
      </p:sp>
    </p:spTree>
    <p:extLst>
      <p:ext uri="{BB962C8B-B14F-4D97-AF65-F5344CB8AC3E}">
        <p14:creationId xmlns:p14="http://schemas.microsoft.com/office/powerpoint/2010/main" val="292523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5A480-B25B-462B-B955-43564259C82D}"/>
              </a:ext>
            </a:extLst>
          </p:cNvPr>
          <p:cNvSpPr>
            <a:spLocks noGrp="1"/>
          </p:cNvSpPr>
          <p:nvPr>
            <p:ph type="title"/>
          </p:nvPr>
        </p:nvSpPr>
        <p:spPr>
          <a:xfrm>
            <a:off x="677334" y="609600"/>
            <a:ext cx="8596668" cy="713875"/>
          </a:xfrm>
        </p:spPr>
        <p:txBody>
          <a:bodyPr/>
          <a:lstStyle/>
          <a:p>
            <a:r>
              <a:rPr lang="en-GB" b="1" i="1" dirty="0"/>
              <a:t>Challenges (contd)</a:t>
            </a:r>
          </a:p>
        </p:txBody>
      </p:sp>
      <p:sp>
        <p:nvSpPr>
          <p:cNvPr id="3" name="Content Placeholder 2">
            <a:extLst>
              <a:ext uri="{FF2B5EF4-FFF2-40B4-BE49-F238E27FC236}">
                <a16:creationId xmlns:a16="http://schemas.microsoft.com/office/drawing/2014/main" xmlns="" id="{7075C8B1-7467-4C81-A08F-7A1560F45C92}"/>
              </a:ext>
            </a:extLst>
          </p:cNvPr>
          <p:cNvSpPr>
            <a:spLocks noGrp="1"/>
          </p:cNvSpPr>
          <p:nvPr>
            <p:ph idx="1"/>
          </p:nvPr>
        </p:nvSpPr>
        <p:spPr>
          <a:xfrm>
            <a:off x="677334" y="1323475"/>
            <a:ext cx="9540092" cy="4717888"/>
          </a:xfrm>
        </p:spPr>
        <p:txBody>
          <a:bodyPr>
            <a:normAutofit lnSpcReduction="10000"/>
          </a:bodyPr>
          <a:lstStyle/>
          <a:p>
            <a:r>
              <a:rPr lang="en-GB" sz="2800" b="1" dirty="0"/>
              <a:t>Lack of Capacity at KRA</a:t>
            </a:r>
            <a:r>
              <a:rPr lang="en-GB" sz="2800" dirty="0"/>
              <a:t>: From the research paper presented it is obvious that KRA lacks capacity to handle taxes. The distribution of the little Human Resources that they have makes the issue even worse</a:t>
            </a:r>
          </a:p>
          <a:p>
            <a:r>
              <a:rPr lang="en-GB" sz="2800" b="1" dirty="0"/>
              <a:t>Political Will: </a:t>
            </a:r>
            <a:r>
              <a:rPr lang="en-GB" sz="2800" dirty="0"/>
              <a:t>The KRA has not been receiving the necessary political support from the Government. A case in point is the duration it took to implement the Capital Gains Tax and several other taxes which do not favour the politicians. </a:t>
            </a:r>
          </a:p>
          <a:p>
            <a:r>
              <a:rPr lang="en-GB" sz="2800" dirty="0"/>
              <a:t>Many potential tax payers are not paying taxes because they have not been captured in the tax net</a:t>
            </a:r>
          </a:p>
        </p:txBody>
      </p:sp>
    </p:spTree>
    <p:extLst>
      <p:ext uri="{BB962C8B-B14F-4D97-AF65-F5344CB8AC3E}">
        <p14:creationId xmlns:p14="http://schemas.microsoft.com/office/powerpoint/2010/main" val="3778969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F36E6A-85EB-4EAD-B84F-C620397493FA}"/>
              </a:ext>
            </a:extLst>
          </p:cNvPr>
          <p:cNvSpPr>
            <a:spLocks noGrp="1"/>
          </p:cNvSpPr>
          <p:nvPr>
            <p:ph type="title"/>
          </p:nvPr>
        </p:nvSpPr>
        <p:spPr>
          <a:xfrm>
            <a:off x="930965" y="500062"/>
            <a:ext cx="10515600" cy="1325563"/>
          </a:xfrm>
        </p:spPr>
        <p:txBody>
          <a:bodyPr/>
          <a:lstStyle/>
          <a:p>
            <a:r>
              <a:rPr lang="en-GB" b="1" dirty="0"/>
              <a:t>Using Taxation to </a:t>
            </a:r>
            <a:r>
              <a:rPr lang="en-GB" sz="2400" dirty="0">
                <a:solidFill>
                  <a:schemeClr val="tx1">
                    <a:lumMod val="75000"/>
                    <a:lumOff val="25000"/>
                  </a:schemeClr>
                </a:solidFill>
                <a:latin typeface="+mn-lt"/>
                <a:ea typeface="+mn-ea"/>
                <a:cs typeface="+mn-cs"/>
              </a:rPr>
              <a:t>Reduce</a:t>
            </a:r>
            <a:r>
              <a:rPr lang="en-GB" b="1" dirty="0"/>
              <a:t> Poverty and dependence</a:t>
            </a:r>
          </a:p>
        </p:txBody>
      </p:sp>
      <p:sp>
        <p:nvSpPr>
          <p:cNvPr id="3" name="Content Placeholder 2">
            <a:extLst>
              <a:ext uri="{FF2B5EF4-FFF2-40B4-BE49-F238E27FC236}">
                <a16:creationId xmlns:a16="http://schemas.microsoft.com/office/drawing/2014/main" xmlns="" id="{787E919D-CA61-4B30-B7E2-38561B3F2D63}"/>
              </a:ext>
            </a:extLst>
          </p:cNvPr>
          <p:cNvSpPr>
            <a:spLocks noGrp="1"/>
          </p:cNvSpPr>
          <p:nvPr>
            <p:ph idx="1"/>
          </p:nvPr>
        </p:nvSpPr>
        <p:spPr>
          <a:xfrm>
            <a:off x="677334" y="1323475"/>
            <a:ext cx="8596668" cy="4717888"/>
          </a:xfrm>
        </p:spPr>
        <p:txBody>
          <a:bodyPr>
            <a:normAutofit fontScale="92500" lnSpcReduction="10000"/>
          </a:bodyPr>
          <a:lstStyle/>
          <a:p>
            <a:r>
              <a:rPr lang="en-GB" sz="2400" dirty="0"/>
              <a:t>Taxation contributes a significant amount of resources and cashflow about 18.1% of the GDP (</a:t>
            </a:r>
            <a:r>
              <a:rPr lang="en-GB" i="1" dirty="0"/>
              <a:t>oe.cd/revenue-statistics-in-Africa</a:t>
            </a:r>
            <a:r>
              <a:rPr lang="en-GB" dirty="0"/>
              <a:t>) 	</a:t>
            </a:r>
          </a:p>
          <a:p>
            <a:r>
              <a:rPr lang="en-GB" sz="2400" dirty="0"/>
              <a:t> Overall Revenue for the first half (H1) of FY </a:t>
            </a:r>
            <a:r>
              <a:rPr lang="en-GB" sz="2400"/>
              <a:t>2017/18 was </a:t>
            </a:r>
            <a:r>
              <a:rPr lang="en-GB" sz="2400" dirty="0" err="1"/>
              <a:t>Sh</a:t>
            </a:r>
            <a:r>
              <a:rPr lang="en-GB" sz="2400" dirty="0"/>
              <a:t> 712.2 billion (</a:t>
            </a:r>
            <a:r>
              <a:rPr lang="en-GB" i="1" dirty="0"/>
              <a:t>KRA)</a:t>
            </a:r>
          </a:p>
          <a:p>
            <a:r>
              <a:rPr lang="en-GB" sz="2400" dirty="0"/>
              <a:t>The government has to borrow either internally or from external parties in order to finance its deficit. </a:t>
            </a:r>
          </a:p>
          <a:p>
            <a:r>
              <a:rPr lang="en-GB" sz="2400" dirty="0"/>
              <a:t>This means resources which should be used for development are used to pay interest.</a:t>
            </a:r>
          </a:p>
          <a:p>
            <a:r>
              <a:rPr lang="en-GB" sz="2400" dirty="0"/>
              <a:t>If well implemented taxation can contribute significantly in financing this deficit.</a:t>
            </a:r>
          </a:p>
          <a:p>
            <a:pPr marL="0" indent="0">
              <a:buNone/>
            </a:pPr>
            <a:r>
              <a:rPr lang="en-GB" sz="2400" dirty="0"/>
              <a:t> The following are recommendation for using taxes to reduce poverty and dependence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88716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4E91FB-4E42-42F1-BC5A-3E707BDF4120}"/>
              </a:ext>
            </a:extLst>
          </p:cNvPr>
          <p:cNvSpPr>
            <a:spLocks noGrp="1"/>
          </p:cNvSpPr>
          <p:nvPr>
            <p:ph type="title"/>
          </p:nvPr>
        </p:nvSpPr>
        <p:spPr/>
        <p:txBody>
          <a:bodyPr/>
          <a:lstStyle/>
          <a:p>
            <a:r>
              <a:rPr lang="en-GB" b="1" dirty="0"/>
              <a:t>Improve Resource Allocation for KRA</a:t>
            </a:r>
          </a:p>
        </p:txBody>
      </p:sp>
      <p:sp>
        <p:nvSpPr>
          <p:cNvPr id="3" name="Content Placeholder 2">
            <a:extLst>
              <a:ext uri="{FF2B5EF4-FFF2-40B4-BE49-F238E27FC236}">
                <a16:creationId xmlns:a16="http://schemas.microsoft.com/office/drawing/2014/main" xmlns="" id="{CF6A9ABD-4146-46B7-BA4A-8955C37EB75A}"/>
              </a:ext>
            </a:extLst>
          </p:cNvPr>
          <p:cNvSpPr>
            <a:spLocks noGrp="1"/>
          </p:cNvSpPr>
          <p:nvPr>
            <p:ph idx="1"/>
          </p:nvPr>
        </p:nvSpPr>
        <p:spPr>
          <a:xfrm>
            <a:off x="677334" y="1491917"/>
            <a:ext cx="8596668" cy="4549446"/>
          </a:xfrm>
        </p:spPr>
        <p:txBody>
          <a:bodyPr>
            <a:normAutofit fontScale="92500" lnSpcReduction="10000"/>
          </a:bodyPr>
          <a:lstStyle/>
          <a:p>
            <a:r>
              <a:rPr lang="en-GB" sz="3000" dirty="0"/>
              <a:t>Restructure KRA with a view to allocating resources where needed most for example;</a:t>
            </a:r>
          </a:p>
          <a:p>
            <a:pPr marL="1028700" lvl="1" indent="-571500">
              <a:buFont typeface="+mj-lt"/>
              <a:buAutoNum type="romanLcPeriod"/>
            </a:pPr>
            <a:r>
              <a:rPr lang="en-GB" sz="2800" dirty="0"/>
              <a:t>Deploying staff from less sensitive areas like research to audits and investigations department</a:t>
            </a:r>
          </a:p>
          <a:p>
            <a:pPr marL="1028700" lvl="1" indent="-571500">
              <a:buFont typeface="+mj-lt"/>
              <a:buAutoNum type="romanLcPeriod"/>
            </a:pPr>
            <a:r>
              <a:rPr lang="en-GB" sz="2800" dirty="0"/>
              <a:t>Allocate/recruit more staff to work in the fields and areas where tax is either evaded or avoided </a:t>
            </a:r>
            <a:r>
              <a:rPr lang="en-GB" sz="2800" dirty="0" err="1"/>
              <a:t>e.g</a:t>
            </a:r>
            <a:r>
              <a:rPr lang="en-GB" sz="2800" dirty="0"/>
              <a:t> where there is significant development of rental properties and in the informal sector</a:t>
            </a:r>
          </a:p>
          <a:p>
            <a:pPr marL="1028700" lvl="1" indent="-571500">
              <a:buFont typeface="+mj-lt"/>
              <a:buAutoNum type="romanLcPeriod"/>
            </a:pPr>
            <a:r>
              <a:rPr lang="en-GB" sz="2800" dirty="0"/>
              <a:t>Enact laws will permit the KRA to appoint agents to collect taxes on its behalf. </a:t>
            </a:r>
            <a:r>
              <a:rPr lang="en-GB" sz="2800" dirty="0" err="1"/>
              <a:t>E.g</a:t>
            </a:r>
            <a:r>
              <a:rPr lang="en-GB" sz="2800" dirty="0"/>
              <a:t> MPESA agents in the case of Safaricom</a:t>
            </a:r>
          </a:p>
        </p:txBody>
      </p:sp>
    </p:spTree>
    <p:extLst>
      <p:ext uri="{BB962C8B-B14F-4D97-AF65-F5344CB8AC3E}">
        <p14:creationId xmlns:p14="http://schemas.microsoft.com/office/powerpoint/2010/main" val="398625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A227E-1681-422E-B23B-C0A87B58A335}"/>
              </a:ext>
            </a:extLst>
          </p:cNvPr>
          <p:cNvSpPr>
            <a:spLocks noGrp="1"/>
          </p:cNvSpPr>
          <p:nvPr>
            <p:ph type="title"/>
          </p:nvPr>
        </p:nvSpPr>
        <p:spPr/>
        <p:txBody>
          <a:bodyPr/>
          <a:lstStyle/>
          <a:p>
            <a:r>
              <a:rPr lang="en-GB" b="1" i="1" dirty="0"/>
              <a:t>Recommendations(contd)</a:t>
            </a:r>
          </a:p>
        </p:txBody>
      </p:sp>
      <p:sp>
        <p:nvSpPr>
          <p:cNvPr id="3" name="Content Placeholder 2">
            <a:extLst>
              <a:ext uri="{FF2B5EF4-FFF2-40B4-BE49-F238E27FC236}">
                <a16:creationId xmlns:a16="http://schemas.microsoft.com/office/drawing/2014/main" xmlns="" id="{E3D8AC1C-7395-4E83-966F-425F005290A3}"/>
              </a:ext>
            </a:extLst>
          </p:cNvPr>
          <p:cNvSpPr>
            <a:spLocks noGrp="1"/>
          </p:cNvSpPr>
          <p:nvPr>
            <p:ph idx="1"/>
          </p:nvPr>
        </p:nvSpPr>
        <p:spPr>
          <a:xfrm>
            <a:off x="677334" y="1431759"/>
            <a:ext cx="8596668" cy="4609604"/>
          </a:xfrm>
        </p:spPr>
        <p:txBody>
          <a:bodyPr>
            <a:normAutofit fontScale="77500" lnSpcReduction="20000"/>
          </a:bodyPr>
          <a:lstStyle/>
          <a:p>
            <a:r>
              <a:rPr lang="en-GB" sz="2800" b="1" dirty="0"/>
              <a:t>Simplify Tax compliance</a:t>
            </a:r>
            <a:r>
              <a:rPr lang="en-GB" sz="2800" dirty="0"/>
              <a:t>- devise other ways for people to comply with the taxes other </a:t>
            </a:r>
            <a:r>
              <a:rPr lang="en-GB" sz="2800"/>
              <a:t>than by filing </a:t>
            </a:r>
            <a:r>
              <a:rPr lang="en-GB" sz="2800" dirty="0"/>
              <a:t>electronic returns </a:t>
            </a:r>
            <a:r>
              <a:rPr lang="en-GB" sz="2800" dirty="0" err="1"/>
              <a:t>e.g</a:t>
            </a:r>
            <a:r>
              <a:rPr lang="en-GB" sz="2800" dirty="0"/>
              <a:t> manual returns</a:t>
            </a:r>
          </a:p>
          <a:p>
            <a:r>
              <a:rPr lang="en-GB" sz="2800" b="1" dirty="0"/>
              <a:t>Educate the general public about taxes</a:t>
            </a:r>
            <a:r>
              <a:rPr lang="en-GB" sz="2800" dirty="0"/>
              <a:t>: the KRA should work in conjunction with the Ministry of Education to include taxation in the primary school syllabus.</a:t>
            </a:r>
          </a:p>
          <a:p>
            <a:r>
              <a:rPr lang="en-GB" sz="2800" dirty="0"/>
              <a:t>Demonstrate the benefits of taxes though media campaigns</a:t>
            </a:r>
          </a:p>
          <a:p>
            <a:r>
              <a:rPr lang="en-GB" sz="2800" dirty="0"/>
              <a:t>Widen the tax net by introducing new taxes for the informal “</a:t>
            </a:r>
            <a:r>
              <a:rPr lang="en-GB" sz="2800" dirty="0" err="1"/>
              <a:t>Jua</a:t>
            </a:r>
            <a:r>
              <a:rPr lang="en-GB" sz="2800" dirty="0"/>
              <a:t> Kali” sector</a:t>
            </a:r>
          </a:p>
          <a:p>
            <a:r>
              <a:rPr lang="en-GB" sz="2800" b="1" dirty="0"/>
              <a:t>Eradicate Corruption- </a:t>
            </a:r>
            <a:r>
              <a:rPr lang="en-GB" sz="2800" dirty="0"/>
              <a:t>Serious punitive measures should be taken against people involved in corruption within the government</a:t>
            </a:r>
          </a:p>
          <a:p>
            <a:r>
              <a:rPr lang="en-GB" sz="2800" b="1" dirty="0"/>
              <a:t>The EACC </a:t>
            </a:r>
            <a:r>
              <a:rPr lang="en-GB" sz="2800" dirty="0"/>
              <a:t>should be empowered through training to pursue corruption cases more aggressively</a:t>
            </a:r>
          </a:p>
          <a:p>
            <a:endParaRPr lang="en-GB" dirty="0"/>
          </a:p>
        </p:txBody>
      </p:sp>
    </p:spTree>
    <p:extLst>
      <p:ext uri="{BB962C8B-B14F-4D97-AF65-F5344CB8AC3E}">
        <p14:creationId xmlns:p14="http://schemas.microsoft.com/office/powerpoint/2010/main" val="378739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B48899-772E-422D-BEB0-F2DBAC97E326}"/>
              </a:ext>
            </a:extLst>
          </p:cNvPr>
          <p:cNvSpPr>
            <a:spLocks noGrp="1"/>
          </p:cNvSpPr>
          <p:nvPr>
            <p:ph type="title"/>
          </p:nvPr>
        </p:nvSpPr>
        <p:spPr/>
        <p:txBody>
          <a:bodyPr/>
          <a:lstStyle/>
          <a:p>
            <a:r>
              <a:rPr lang="en-GB" b="1" dirty="0"/>
              <a:t>Other Recommendations</a:t>
            </a:r>
          </a:p>
        </p:txBody>
      </p:sp>
      <p:sp>
        <p:nvSpPr>
          <p:cNvPr id="3" name="Content Placeholder 2">
            <a:extLst>
              <a:ext uri="{FF2B5EF4-FFF2-40B4-BE49-F238E27FC236}">
                <a16:creationId xmlns:a16="http://schemas.microsoft.com/office/drawing/2014/main" xmlns="" id="{B9C96995-8E45-48AA-9AC7-2D9AC79D1FD5}"/>
              </a:ext>
            </a:extLst>
          </p:cNvPr>
          <p:cNvSpPr>
            <a:spLocks noGrp="1"/>
          </p:cNvSpPr>
          <p:nvPr>
            <p:ph idx="1"/>
          </p:nvPr>
        </p:nvSpPr>
        <p:spPr>
          <a:xfrm>
            <a:off x="677334" y="1503947"/>
            <a:ext cx="8596668" cy="4537415"/>
          </a:xfrm>
        </p:spPr>
        <p:txBody>
          <a:bodyPr>
            <a:normAutofit lnSpcReduction="10000"/>
          </a:bodyPr>
          <a:lstStyle/>
          <a:p>
            <a:r>
              <a:rPr lang="en-GB" sz="2800" dirty="0"/>
              <a:t>Imposition of higher tariffs on imported goods and services which can be produced locally hence increase employment opportunities</a:t>
            </a:r>
          </a:p>
          <a:p>
            <a:r>
              <a:rPr lang="en-GB" sz="2800" dirty="0"/>
              <a:t>Introduction of the Rich Man Taxes through widening of the tax brackets where those earning more are taxed more</a:t>
            </a:r>
          </a:p>
          <a:p>
            <a:r>
              <a:rPr lang="en-GB" sz="2800" dirty="0"/>
              <a:t>Grant exemptions to companies and other organisations that are willing to assist in poverty eradication through Foundations and other forms of charitable institutions</a:t>
            </a:r>
          </a:p>
        </p:txBody>
      </p:sp>
    </p:spTree>
    <p:extLst>
      <p:ext uri="{BB962C8B-B14F-4D97-AF65-F5344CB8AC3E}">
        <p14:creationId xmlns:p14="http://schemas.microsoft.com/office/powerpoint/2010/main" val="1373649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435</TotalTime>
  <Words>1033</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Times New Roman</vt:lpstr>
      <vt:lpstr>Wingdings</vt:lpstr>
      <vt:lpstr>Wingdings 3</vt:lpstr>
      <vt:lpstr>Facet</vt:lpstr>
      <vt:lpstr>Using Taxation to Reduce Poverty and Dependence</vt:lpstr>
      <vt:lpstr>Definition of Taxation</vt:lpstr>
      <vt:lpstr>Challenges of the Kenyan Taxation System</vt:lpstr>
      <vt:lpstr>Challenges (contd)</vt:lpstr>
      <vt:lpstr>Challenges (contd)</vt:lpstr>
      <vt:lpstr>Using Taxation to Reduce Poverty and dependence</vt:lpstr>
      <vt:lpstr>Improve Resource Allocation for KRA</vt:lpstr>
      <vt:lpstr>Recommendations(contd)</vt:lpstr>
      <vt:lpstr>Other Recommendations</vt:lpstr>
      <vt:lpstr>Other Forms of Taxes</vt:lpstr>
      <vt:lpstr>Uses of these Taxes</vt:lpstr>
      <vt:lpstr>PowerPoint Presentation</vt:lpstr>
      <vt:lpstr>Principles of a Good Tax System: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Taxation to Reduce Poverty and Dependence</dc:title>
  <dc:creator>Yussuf Idarus</dc:creator>
  <cp:lastModifiedBy>Pascal Andebo</cp:lastModifiedBy>
  <cp:revision>35</cp:revision>
  <dcterms:created xsi:type="dcterms:W3CDTF">2019-03-05T07:39:41Z</dcterms:created>
  <dcterms:modified xsi:type="dcterms:W3CDTF">2019-03-07T07:06:39Z</dcterms:modified>
</cp:coreProperties>
</file>