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Germany 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Tabelle1!$A$2:$A$11</c:f>
              <c:strCache>
                <c:ptCount val="10"/>
                <c:pt idx="0">
                  <c:v>1st Decile</c:v>
                </c:pt>
                <c:pt idx="1">
                  <c:v>2nd Decile</c:v>
                </c:pt>
                <c:pt idx="2">
                  <c:v>3rd Decile</c:v>
                </c:pt>
                <c:pt idx="3">
                  <c:v>4th Decile</c:v>
                </c:pt>
                <c:pt idx="4">
                  <c:v>5th Decile</c:v>
                </c:pt>
                <c:pt idx="5">
                  <c:v>6th Decile</c:v>
                </c:pt>
                <c:pt idx="6">
                  <c:v>7th Decile</c:v>
                </c:pt>
                <c:pt idx="7">
                  <c:v>8th Decile</c:v>
                </c:pt>
                <c:pt idx="8">
                  <c:v>9th Decile</c:v>
                </c:pt>
                <c:pt idx="9">
                  <c:v>10th Decile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3.7</c:v>
                </c:pt>
                <c:pt idx="1">
                  <c:v>5.4</c:v>
                </c:pt>
                <c:pt idx="2">
                  <c:v>6.5</c:v>
                </c:pt>
                <c:pt idx="3">
                  <c:v>7.4</c:v>
                </c:pt>
                <c:pt idx="4">
                  <c:v>8.3000000000000007</c:v>
                </c:pt>
                <c:pt idx="5">
                  <c:v>9.3000000000000007</c:v>
                </c:pt>
                <c:pt idx="6">
                  <c:v>10.4</c:v>
                </c:pt>
                <c:pt idx="7">
                  <c:v>11.9</c:v>
                </c:pt>
                <c:pt idx="8">
                  <c:v>14.2</c:v>
                </c:pt>
                <c:pt idx="9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0C-49DA-AE33-BB1AAFCD391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Kenya 1999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Tabelle1!$A$2:$A$11</c:f>
              <c:strCache>
                <c:ptCount val="10"/>
                <c:pt idx="0">
                  <c:v>1st Decile</c:v>
                </c:pt>
                <c:pt idx="1">
                  <c:v>2nd Decile</c:v>
                </c:pt>
                <c:pt idx="2">
                  <c:v>3rd Decile</c:v>
                </c:pt>
                <c:pt idx="3">
                  <c:v>4th Decile</c:v>
                </c:pt>
                <c:pt idx="4">
                  <c:v>5th Decile</c:v>
                </c:pt>
                <c:pt idx="5">
                  <c:v>6th Decile</c:v>
                </c:pt>
                <c:pt idx="6">
                  <c:v>7th Decile</c:v>
                </c:pt>
                <c:pt idx="7">
                  <c:v>8th Decile</c:v>
                </c:pt>
                <c:pt idx="8">
                  <c:v>9th Decile</c:v>
                </c:pt>
                <c:pt idx="9">
                  <c:v>10th Decile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0.8</c:v>
                </c:pt>
                <c:pt idx="1">
                  <c:v>1.8</c:v>
                </c:pt>
                <c:pt idx="2">
                  <c:v>2.7</c:v>
                </c:pt>
                <c:pt idx="3">
                  <c:v>3.8</c:v>
                </c:pt>
                <c:pt idx="4">
                  <c:v>5.0999999999999996</c:v>
                </c:pt>
                <c:pt idx="5">
                  <c:v>6.6</c:v>
                </c:pt>
                <c:pt idx="6">
                  <c:v>8.5</c:v>
                </c:pt>
                <c:pt idx="7">
                  <c:v>11.6</c:v>
                </c:pt>
                <c:pt idx="8">
                  <c:v>16.5</c:v>
                </c:pt>
                <c:pt idx="9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0C-49DA-AE33-BB1AAFCD391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Zambia 2009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Tabelle1!$A$2:$A$11</c:f>
              <c:strCache>
                <c:ptCount val="10"/>
                <c:pt idx="0">
                  <c:v>1st Decile</c:v>
                </c:pt>
                <c:pt idx="1">
                  <c:v>2nd Decile</c:v>
                </c:pt>
                <c:pt idx="2">
                  <c:v>3rd Decile</c:v>
                </c:pt>
                <c:pt idx="3">
                  <c:v>4th Decile</c:v>
                </c:pt>
                <c:pt idx="4">
                  <c:v>5th Decile</c:v>
                </c:pt>
                <c:pt idx="5">
                  <c:v>6th Decile</c:v>
                </c:pt>
                <c:pt idx="6">
                  <c:v>7th Decile</c:v>
                </c:pt>
                <c:pt idx="7">
                  <c:v>8th Decile</c:v>
                </c:pt>
                <c:pt idx="8">
                  <c:v>9th Decile</c:v>
                </c:pt>
                <c:pt idx="9">
                  <c:v>10th Decile</c:v>
                </c:pt>
              </c:strCache>
            </c:strRef>
          </c:cat>
          <c:val>
            <c:numRef>
              <c:f>Tabelle1!$D$2:$D$11</c:f>
              <c:numCache>
                <c:formatCode>General</c:formatCode>
                <c:ptCount val="10"/>
                <c:pt idx="0">
                  <c:v>0.5</c:v>
                </c:pt>
                <c:pt idx="1">
                  <c:v>1.1000000000000001</c:v>
                </c:pt>
                <c:pt idx="2">
                  <c:v>1.7000000000000093</c:v>
                </c:pt>
                <c:pt idx="3">
                  <c:v>2.4</c:v>
                </c:pt>
                <c:pt idx="4">
                  <c:v>3.4</c:v>
                </c:pt>
                <c:pt idx="5">
                  <c:v>4.5</c:v>
                </c:pt>
                <c:pt idx="6">
                  <c:v>6.6</c:v>
                </c:pt>
                <c:pt idx="7">
                  <c:v>10.1</c:v>
                </c:pt>
                <c:pt idx="8">
                  <c:v>17.100000000000001</c:v>
                </c:pt>
                <c:pt idx="9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0C-49DA-AE33-BB1AAFCD39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6738304"/>
        <c:axId val="116760576"/>
      </c:barChart>
      <c:catAx>
        <c:axId val="116738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6760576"/>
        <c:crosses val="autoZero"/>
        <c:auto val="1"/>
        <c:lblAlgn val="ctr"/>
        <c:lblOffset val="100"/>
        <c:noMultiLvlLbl val="0"/>
      </c:catAx>
      <c:valAx>
        <c:axId val="11676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6738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DBF37-9F9A-4B0A-8D4C-4328ECA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7DBDBF-4584-4A1F-9568-16180120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8C7026-35F8-44A4-B2F9-DA220B5E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E0AFDA-CA58-4776-A597-0C60B1D7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3D38E3-8B0A-4270-9DD6-A2B53267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63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BF050-7BF3-4843-8600-D9B10229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9A1A1E-727C-422C-BFB0-1F90995A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3927F-4E2B-411E-858C-D8877CEB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AD37F2-5577-4634-8CA1-A8AE11FA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7EB2E6-5482-4305-808D-C12CB171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32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0174875-0C2A-425E-B397-D2D1F52A4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5E2909-E40C-45C1-AA30-EA87BFFEF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791BA-3405-4F2D-92B4-5F08728C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554629-F6AA-4BDB-B923-CD1C3D5F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42802D-52BD-4E3E-9B45-C3C888DE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5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37FA9-7D32-4E4A-AF10-38EDD3E9F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34CC0-A6CE-4C0A-BE95-A2B405273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54B33-8B23-4EEC-B7DA-B86AFA098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8B896D-DC98-4D21-BF67-7A2AEBCE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53FCBF-6688-4DAB-A516-45F01A11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16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D3A14-3060-499F-A726-F3CF7C0A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9C05B2-078A-4902-8408-96856EDE5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DD3095-536F-4E75-9F78-CBD90C76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83CA50-4D3E-45ED-8D29-B63E9713F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416C4F-CD0D-4F6C-A87D-F5E0A01E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7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5F0D9F-5D5A-490D-BDE2-54AC23B2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180436-7271-4CFD-B632-65E14C1A3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1A43BB-FA62-4B15-A5F4-5AD4DE349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F1E87D-0476-459E-ACE9-588A26A73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E62C91-70AD-4DCA-AF54-3B2270EE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10A3A9-9865-4533-8C10-B90869FB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6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A3B61-A325-4DC4-8CCD-F18423D85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C16B3-C217-4B73-B9AA-95110C828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E39EC3-C74B-4F31-8261-D23680DE4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446720-11C8-470A-9E23-A9ACB57CF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C7B0A1-0596-4D3B-953E-DC8807B76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553714-FB4A-41DC-B730-55C72001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2D3657-9949-430E-A38A-E57E2ADF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357C1D-D816-465A-B8D8-C7DFEDDF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63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4EB31-ED95-48CA-9BF1-C6400724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9110CED-DCA3-41DA-BFD4-1D569D68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090F0A-A516-484B-B8E1-05F462A5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3CA37E-2B86-424D-B3CF-98CD40E7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24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66048E-0307-42B8-8ABA-0F5D68F7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1714120-876F-480A-83F0-0005B4B7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46777A-3AF8-458D-AC2E-C3F628B3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8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70C0D-B081-4C74-89AE-4FAD38CE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46D46C-E241-4D52-911A-A7AF18250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2D75B6-A812-49BE-861D-622CBFDFC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C09B0B-28D5-4599-8FD5-FDD99B98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EB714C-5DCD-44F0-8EDA-7C5B1F2F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805055-EB0F-42C2-99A9-00605C33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56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42744-91F1-41AB-84AA-9832ADA1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969AED6-ED60-41AB-929E-FF18EF5A2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15B158-EE66-4E16-82C8-6F1D13E41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698FEA-0763-4AB7-97EE-22C1F384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FBB9CF-8A72-4A64-AC5F-55D4D789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8DEB9A-B372-4CF7-9A86-46DE04CA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2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F8BCF7-5C9D-4E1C-8FFC-7974E493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61E236-33A1-4290-83EC-7E8FFB3AB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54C43-62EB-4CAE-BC7B-B2E791CFE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7ABC-943D-462A-9229-F80069DA47F0}" type="datetimeFigureOut">
              <a:rPr lang="de-DE" smtClean="0"/>
              <a:t>13.03.2019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E655C-A96A-48E8-96CD-5BEE69A85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7DB983-596F-4382-BCE1-3F3F078F5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8951-4584-4781-A630-871B4BE3B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9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2CD6A-F475-4997-A94A-2EFC8007E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Selected findings from the Joint Synthesis Report of the research on</a:t>
            </a:r>
            <a:br>
              <a:rPr lang="en-US" sz="4000" b="1" i="1" dirty="0"/>
            </a:br>
            <a:r>
              <a:rPr lang="en-US" sz="4000" b="1" i="1" dirty="0"/>
              <a:t>“Tax Justice &amp; </a:t>
            </a:r>
            <a:r>
              <a:rPr lang="de-DE" sz="4000" b="1" i="1" dirty="0" err="1"/>
              <a:t>Poverty</a:t>
            </a:r>
            <a:r>
              <a:rPr lang="de-DE" sz="4000" b="1" i="1" dirty="0"/>
              <a:t>”</a:t>
            </a: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FB94AE-D3A8-4B4F-9372-7CB4E34829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Opening </a:t>
            </a:r>
            <a:r>
              <a:rPr lang="de-DE" dirty="0" err="1"/>
              <a:t>of</a:t>
            </a:r>
            <a:r>
              <a:rPr lang="de-DE" dirty="0"/>
              <a:t> Module 3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Conference </a:t>
            </a:r>
            <a:r>
              <a:rPr lang="en-US" b="1" i="1" dirty="0"/>
              <a:t>Improving Domestic Resource Mobilization and Stemming Illicit Financial Flows – Tax Justice for Promoting Equality and Social Justice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77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BC270A4-496B-492E-9D85-43C129E877E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410703"/>
              </p:ext>
            </p:extLst>
          </p:nvPr>
        </p:nvGraphicFramePr>
        <p:xfrm>
          <a:off x="3186259" y="0"/>
          <a:ext cx="586347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Acrobat Document" r:id="rId3" imgW="3777856" imgH="5346331" progId="AcroExch.Document.DC">
                  <p:embed/>
                </p:oleObj>
              </mc:Choice>
              <mc:Fallback>
                <p:oleObj name="Acrobat Document" r:id="rId3" imgW="3777856" imgH="534633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6259" y="0"/>
                        <a:ext cx="586347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59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0FEF2-A8B9-448A-A6E8-347C11F5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</a:t>
            </a:r>
            <a:r>
              <a:rPr lang="de-DE" dirty="0" err="1"/>
              <a:t>very</a:t>
            </a:r>
            <a:r>
              <a:rPr lang="de-DE" dirty="0"/>
              <a:t> different countries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BE4FAF3-4BB7-4673-B1D0-937BB3E06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3C7CE397-BC65-4E1B-9531-855F61498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0" y="-140732"/>
            <a:ext cx="1172146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alt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Inhaltsplatzhalter 15">
            <a:extLst>
              <a:ext uri="{FF2B5EF4-FFF2-40B4-BE49-F238E27FC236}">
                <a16:creationId xmlns:a16="http://schemas.microsoft.com/office/drawing/2014/main" id="{29E502FB-0426-4E94-8545-D75DC5938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84211"/>
              </p:ext>
            </p:extLst>
          </p:nvPr>
        </p:nvGraphicFramePr>
        <p:xfrm>
          <a:off x="838200" y="1253765"/>
          <a:ext cx="10515600" cy="5604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2551">
                  <a:extLst>
                    <a:ext uri="{9D8B030D-6E8A-4147-A177-3AD203B41FA5}">
                      <a16:colId xmlns:a16="http://schemas.microsoft.com/office/drawing/2014/main" val="2469035753"/>
                    </a:ext>
                  </a:extLst>
                </a:gridCol>
                <a:gridCol w="2333426">
                  <a:extLst>
                    <a:ext uri="{9D8B030D-6E8A-4147-A177-3AD203B41FA5}">
                      <a16:colId xmlns:a16="http://schemas.microsoft.com/office/drawing/2014/main" val="3802377803"/>
                    </a:ext>
                  </a:extLst>
                </a:gridCol>
                <a:gridCol w="2390759">
                  <a:extLst>
                    <a:ext uri="{9D8B030D-6E8A-4147-A177-3AD203B41FA5}">
                      <a16:colId xmlns:a16="http://schemas.microsoft.com/office/drawing/2014/main" val="1281985369"/>
                    </a:ext>
                  </a:extLst>
                </a:gridCol>
                <a:gridCol w="2288864">
                  <a:extLst>
                    <a:ext uri="{9D8B030D-6E8A-4147-A177-3AD203B41FA5}">
                      <a16:colId xmlns:a16="http://schemas.microsoft.com/office/drawing/2014/main" val="88019398"/>
                    </a:ext>
                  </a:extLst>
                </a:gridCol>
              </a:tblGrid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Bavaria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Kenya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Zambia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222023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Size (km</a:t>
                      </a:r>
                      <a:r>
                        <a:rPr lang="en-US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)</a:t>
                      </a:r>
                      <a:r>
                        <a:rPr lang="en-US" sz="2000" baseline="30000">
                          <a:effectLst/>
                        </a:rPr>
                        <a:t>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70,550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582,644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752,618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275467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Inhabitants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12.6 million (2014)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Ca. 45 million (2014)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Ca. 14 million (2012)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787440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Ethnic/language groups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Homogeneous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064514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Size of Economy (nominal GDP)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EUR ca. 533 billion (2014)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USD ca. 69.0 billion (2015)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USD ca. 26.6 billion (2014)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956693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Tax revenue (2014, USD)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114,628,911,000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9,871,940,000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2,718,970,000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218555"/>
                  </a:ext>
                </a:extLst>
              </a:tr>
              <a:tr h="80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Tax Quota (Tax in % of GDP)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36.7% (2012, all Germany!)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19.88% (2012)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20.03% (2013)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964985"/>
                  </a:ext>
                </a:extLst>
              </a:tr>
            </a:tbl>
          </a:graphicData>
        </a:graphic>
      </p:graphicFrame>
      <p:sp>
        <p:nvSpPr>
          <p:cNvPr id="17" name="Rectangle 6">
            <a:extLst>
              <a:ext uri="{FF2B5EF4-FFF2-40B4-BE49-F238E27FC236}">
                <a16:creationId xmlns:a16="http://schemas.microsoft.com/office/drawing/2014/main" id="{813A6C22-E8A8-4109-879B-2AA3F112B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35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3BDD0-8A92-4623-84E1-410C7C5B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Inequality</a:t>
            </a:r>
            <a:r>
              <a:rPr lang="de-DE" dirty="0"/>
              <a:t> in Germany, </a:t>
            </a:r>
            <a:r>
              <a:rPr lang="de-DE" dirty="0" err="1"/>
              <a:t>Kenya</a:t>
            </a:r>
            <a:r>
              <a:rPr lang="de-DE"/>
              <a:t>, </a:t>
            </a:r>
            <a:r>
              <a:rPr lang="de-DE" dirty="0" err="1"/>
              <a:t>Zambia</a:t>
            </a:r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305B14B-5EEC-4342-A31D-CCDAB8F6EA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73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D54C6-2723-4AFF-9768-40B5576B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Development </a:t>
            </a:r>
            <a:r>
              <a:rPr lang="de-DE" dirty="0" err="1"/>
              <a:t>direct</a:t>
            </a:r>
            <a:r>
              <a:rPr lang="de-DE" dirty="0"/>
              <a:t> &amp; </a:t>
            </a:r>
            <a:r>
              <a:rPr lang="de-DE" dirty="0" err="1"/>
              <a:t>indirect</a:t>
            </a:r>
            <a:r>
              <a:rPr lang="de-DE" dirty="0"/>
              <a:t> </a:t>
            </a:r>
            <a:r>
              <a:rPr lang="de-DE" dirty="0" err="1"/>
              <a:t>taxation</a:t>
            </a:r>
            <a:endParaRPr lang="de-DE" dirty="0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CEDA3312-DC49-4E21-BC91-3F95D9263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184818"/>
              </p:ext>
            </p:extLst>
          </p:nvPr>
        </p:nvGraphicFramePr>
        <p:xfrm>
          <a:off x="933254" y="1690688"/>
          <a:ext cx="10420545" cy="5167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431">
                  <a:extLst>
                    <a:ext uri="{9D8B030D-6E8A-4147-A177-3AD203B41FA5}">
                      <a16:colId xmlns:a16="http://schemas.microsoft.com/office/drawing/2014/main" val="234261660"/>
                    </a:ext>
                  </a:extLst>
                </a:gridCol>
                <a:gridCol w="1329851">
                  <a:extLst>
                    <a:ext uri="{9D8B030D-6E8A-4147-A177-3AD203B41FA5}">
                      <a16:colId xmlns:a16="http://schemas.microsoft.com/office/drawing/2014/main" val="693199344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3877334825"/>
                    </a:ext>
                  </a:extLst>
                </a:gridCol>
                <a:gridCol w="1178351">
                  <a:extLst>
                    <a:ext uri="{9D8B030D-6E8A-4147-A177-3AD203B41FA5}">
                      <a16:colId xmlns:a16="http://schemas.microsoft.com/office/drawing/2014/main" val="1525838282"/>
                    </a:ext>
                  </a:extLst>
                </a:gridCol>
                <a:gridCol w="1434791">
                  <a:extLst>
                    <a:ext uri="{9D8B030D-6E8A-4147-A177-3AD203B41FA5}">
                      <a16:colId xmlns:a16="http://schemas.microsoft.com/office/drawing/2014/main" val="424246502"/>
                    </a:ext>
                  </a:extLst>
                </a:gridCol>
                <a:gridCol w="986182">
                  <a:extLst>
                    <a:ext uri="{9D8B030D-6E8A-4147-A177-3AD203B41FA5}">
                      <a16:colId xmlns:a16="http://schemas.microsoft.com/office/drawing/2014/main" val="236282559"/>
                    </a:ext>
                  </a:extLst>
                </a:gridCol>
                <a:gridCol w="1551638">
                  <a:extLst>
                    <a:ext uri="{9D8B030D-6E8A-4147-A177-3AD203B41FA5}">
                      <a16:colId xmlns:a16="http://schemas.microsoft.com/office/drawing/2014/main" val="2672534012"/>
                    </a:ext>
                  </a:extLst>
                </a:gridCol>
              </a:tblGrid>
              <a:tr h="1291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Germany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Kenya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Zambia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03833"/>
                  </a:ext>
                </a:extLst>
              </a:tr>
              <a:tr h="1291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1975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2017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1974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2017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1970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2017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871739"/>
                  </a:ext>
                </a:extLst>
              </a:tr>
              <a:tr h="1291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Top PIT Rate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56%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45%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30%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45%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37.5%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088639"/>
                  </a:ext>
                </a:extLst>
              </a:tr>
              <a:tr h="1291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Sales Tax or VAT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11%-5.5%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19%-7%-0%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16%-0%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n.a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16%-0%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89417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5E1AA5E9-1ECD-4E90-8BDD-0E977D72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8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88E46-BDA0-411D-B204-26230B40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Taxes</a:t>
            </a:r>
            <a:r>
              <a:rPr lang="de-DE" dirty="0"/>
              <a:t> upon private </a:t>
            </a:r>
            <a:r>
              <a:rPr lang="de-DE" dirty="0" err="1"/>
              <a:t>wealth</a:t>
            </a:r>
            <a:r>
              <a:rPr lang="de-DE" dirty="0"/>
              <a:t> </a:t>
            </a:r>
            <a:r>
              <a:rPr lang="de-DE" dirty="0" err="1"/>
              <a:t>assets</a:t>
            </a:r>
            <a:endParaRPr lang="de-DE" dirty="0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019A92EF-483D-4C41-AFE9-9982FB0B7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653239"/>
              </p:ext>
            </p:extLst>
          </p:nvPr>
        </p:nvGraphicFramePr>
        <p:xfrm>
          <a:off x="838200" y="1690688"/>
          <a:ext cx="10515600" cy="516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704">
                  <a:extLst>
                    <a:ext uri="{9D8B030D-6E8A-4147-A177-3AD203B41FA5}">
                      <a16:colId xmlns:a16="http://schemas.microsoft.com/office/drawing/2014/main" val="3148989375"/>
                    </a:ext>
                  </a:extLst>
                </a:gridCol>
                <a:gridCol w="3560373">
                  <a:extLst>
                    <a:ext uri="{9D8B030D-6E8A-4147-A177-3AD203B41FA5}">
                      <a16:colId xmlns:a16="http://schemas.microsoft.com/office/drawing/2014/main" val="1162206878"/>
                    </a:ext>
                  </a:extLst>
                </a:gridCol>
                <a:gridCol w="1456568">
                  <a:extLst>
                    <a:ext uri="{9D8B030D-6E8A-4147-A177-3AD203B41FA5}">
                      <a16:colId xmlns:a16="http://schemas.microsoft.com/office/drawing/2014/main" val="3118041608"/>
                    </a:ext>
                  </a:extLst>
                </a:gridCol>
                <a:gridCol w="1491955">
                  <a:extLst>
                    <a:ext uri="{9D8B030D-6E8A-4147-A177-3AD203B41FA5}">
                      <a16:colId xmlns:a16="http://schemas.microsoft.com/office/drawing/2014/main" val="1982479986"/>
                    </a:ext>
                  </a:extLst>
                </a:gridCol>
              </a:tblGrid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Germany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Kenya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Zambia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01515"/>
                  </a:ext>
                </a:extLst>
              </a:tr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Wealth Tax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Suspended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None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None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826336"/>
                  </a:ext>
                </a:extLst>
              </a:tr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Capital Gains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25% Flat Tax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5%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None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065508"/>
                  </a:ext>
                </a:extLst>
              </a:tr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Inheritance &amp; Gift Tax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Yes, but riddled with holes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None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None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176984"/>
                  </a:ext>
                </a:extLst>
              </a:tr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Real Property Taxation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Yes, but undergoing reform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8940133"/>
                  </a:ext>
                </a:extLst>
              </a:tr>
              <a:tr h="86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Real Property Transfer Tax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Yes, but undergoing reform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Yes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32926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1CFD3810-495E-4231-9D6F-5653CDD55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3421063"/>
            <a:ext cx="45268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01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DCC39-566A-4300-ADC8-8A01FD38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Size and </a:t>
            </a:r>
            <a:r>
              <a:rPr lang="de-DE" dirty="0" err="1"/>
              <a:t>strength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administrations</a:t>
            </a:r>
            <a:endParaRPr lang="de-DE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115B5DB-B1B8-45C7-A2D7-7DF9A5CEE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14818ACE-9EF5-4BA0-A1AF-E711EC920C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87810"/>
              </p:ext>
            </p:extLst>
          </p:nvPr>
        </p:nvGraphicFramePr>
        <p:xfrm>
          <a:off x="904973" y="1234911"/>
          <a:ext cx="10448828" cy="5623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9970">
                  <a:extLst>
                    <a:ext uri="{9D8B030D-6E8A-4147-A177-3AD203B41FA5}">
                      <a16:colId xmlns:a16="http://schemas.microsoft.com/office/drawing/2014/main" val="4124134821"/>
                    </a:ext>
                  </a:extLst>
                </a:gridCol>
                <a:gridCol w="1612232">
                  <a:extLst>
                    <a:ext uri="{9D8B030D-6E8A-4147-A177-3AD203B41FA5}">
                      <a16:colId xmlns:a16="http://schemas.microsoft.com/office/drawing/2014/main" val="4075380201"/>
                    </a:ext>
                  </a:extLst>
                </a:gridCol>
                <a:gridCol w="1762813">
                  <a:extLst>
                    <a:ext uri="{9D8B030D-6E8A-4147-A177-3AD203B41FA5}">
                      <a16:colId xmlns:a16="http://schemas.microsoft.com/office/drawing/2014/main" val="815939626"/>
                    </a:ext>
                  </a:extLst>
                </a:gridCol>
                <a:gridCol w="2143813">
                  <a:extLst>
                    <a:ext uri="{9D8B030D-6E8A-4147-A177-3AD203B41FA5}">
                      <a16:colId xmlns:a16="http://schemas.microsoft.com/office/drawing/2014/main" val="1052362378"/>
                    </a:ext>
                  </a:extLst>
                </a:gridCol>
              </a:tblGrid>
              <a:tr h="112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Bavaria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Kenya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Zambia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469021"/>
                  </a:ext>
                </a:extLst>
              </a:tr>
              <a:tr h="112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Inhabitants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12.6 million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 million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 million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979752"/>
                  </a:ext>
                </a:extLst>
              </a:tr>
              <a:tr h="112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Actual Number of tax officials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14,633 </a:t>
                      </a:r>
                      <a:r>
                        <a:rPr lang="en-US" sz="2000">
                          <a:effectLst/>
                        </a:rPr>
                        <a:t>(2013)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4,629 (2015)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1,450 (2013)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510815"/>
                  </a:ext>
                </a:extLst>
              </a:tr>
              <a:tr h="112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Should-be number of tax  officials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16,477 (2013)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6,618 (2015)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1,482 (2013)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659813"/>
                  </a:ext>
                </a:extLst>
              </a:tr>
              <a:tr h="112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Relation of tax officials to 1000 citizens (2010)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0.104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0.099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158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D987EECB-0D84-4366-A7A5-4646F9A63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86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3D3BE2-2932-4874-AD25-DFE0D0B0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Annual IFF in- and </a:t>
            </a:r>
            <a:r>
              <a:rPr lang="de-DE" dirty="0" err="1"/>
              <a:t>outflows</a:t>
            </a:r>
            <a:r>
              <a:rPr lang="de-DE" dirty="0"/>
              <a:t> (</a:t>
            </a:r>
            <a:r>
              <a:rPr lang="de-DE" dirty="0" err="1"/>
              <a:t>guesstimates</a:t>
            </a:r>
            <a:r>
              <a:rPr lang="de-DE" dirty="0"/>
              <a:t>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0D66901-5DC1-4A2A-A0FF-71897F5D7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43088"/>
              </p:ext>
            </p:extLst>
          </p:nvPr>
        </p:nvGraphicFramePr>
        <p:xfrm>
          <a:off x="710380" y="2615816"/>
          <a:ext cx="10515602" cy="1626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3657">
                  <a:extLst>
                    <a:ext uri="{9D8B030D-6E8A-4147-A177-3AD203B41FA5}">
                      <a16:colId xmlns:a16="http://schemas.microsoft.com/office/drawing/2014/main" val="3376707603"/>
                    </a:ext>
                  </a:extLst>
                </a:gridCol>
                <a:gridCol w="3326364">
                  <a:extLst>
                    <a:ext uri="{9D8B030D-6E8A-4147-A177-3AD203B41FA5}">
                      <a16:colId xmlns:a16="http://schemas.microsoft.com/office/drawing/2014/main" val="3062635970"/>
                    </a:ext>
                  </a:extLst>
                </a:gridCol>
                <a:gridCol w="3505581">
                  <a:extLst>
                    <a:ext uri="{9D8B030D-6E8A-4147-A177-3AD203B41FA5}">
                      <a16:colId xmlns:a16="http://schemas.microsoft.com/office/drawing/2014/main" val="2351245302"/>
                    </a:ext>
                  </a:extLst>
                </a:gridCol>
              </a:tblGrid>
              <a:tr h="1096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Germany, IFF inflow </a:t>
                      </a:r>
                      <a:endParaRPr lang="de-DE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(money laundering only)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Kenya: IFF outflow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Zambia: IFF outflow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253168"/>
                  </a:ext>
                </a:extLst>
              </a:tr>
              <a:tr h="530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50-100 billion Euro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Ca. 907 million USD (2013)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 2.9 billion USD (2015)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75266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E1C736C-2E9B-452F-AAEB-CCB82943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70545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87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Breitbild</PresentationFormat>
  <Paragraphs>113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</vt:lpstr>
      <vt:lpstr>Acrobat Document</vt:lpstr>
      <vt:lpstr>Selected findings from the Joint Synthesis Report of the research on “Tax Justice &amp; Poverty”</vt:lpstr>
      <vt:lpstr>PowerPoint-Präsentation</vt:lpstr>
      <vt:lpstr>3 very different countries</vt:lpstr>
      <vt:lpstr>Inequality in Germany, Kenya, Zambia</vt:lpstr>
      <vt:lpstr>Development direct &amp; indirect taxation</vt:lpstr>
      <vt:lpstr>Taxes upon private wealth assets</vt:lpstr>
      <vt:lpstr>Size and strength of tax administrations</vt:lpstr>
      <vt:lpstr>Annual IFF in- and outflows (guesstimates)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findings from the Joint Synthesis Report of the research on “Tax Justice &amp; Poverty”</dc:title>
  <dc:creator>JoergAdmin</dc:creator>
  <cp:lastModifiedBy>JoergAdmin</cp:lastModifiedBy>
  <cp:revision>7</cp:revision>
  <dcterms:created xsi:type="dcterms:W3CDTF">2019-03-09T08:54:24Z</dcterms:created>
  <dcterms:modified xsi:type="dcterms:W3CDTF">2019-03-13T09:39:26Z</dcterms:modified>
</cp:coreProperties>
</file>