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5"/>
  </p:sldMasterIdLst>
  <p:notesMasterIdLst>
    <p:notesMasterId r:id="rId27"/>
  </p:notesMasterIdLst>
  <p:handoutMasterIdLst>
    <p:handoutMasterId r:id="rId28"/>
  </p:handoutMasterIdLst>
  <p:sldIdLst>
    <p:sldId id="350" r:id="rId6"/>
    <p:sldId id="608" r:id="rId7"/>
    <p:sldId id="356" r:id="rId8"/>
    <p:sldId id="354" r:id="rId9"/>
    <p:sldId id="329" r:id="rId10"/>
    <p:sldId id="347" r:id="rId11"/>
    <p:sldId id="336" r:id="rId12"/>
    <p:sldId id="341" r:id="rId13"/>
    <p:sldId id="342" r:id="rId14"/>
    <p:sldId id="606" r:id="rId15"/>
    <p:sldId id="599" r:id="rId16"/>
    <p:sldId id="600" r:id="rId17"/>
    <p:sldId id="601" r:id="rId18"/>
    <p:sldId id="602" r:id="rId19"/>
    <p:sldId id="604" r:id="rId20"/>
    <p:sldId id="603" r:id="rId21"/>
    <p:sldId id="605" r:id="rId22"/>
    <p:sldId id="345" r:id="rId23"/>
    <p:sldId id="346" r:id="rId24"/>
    <p:sldId id="596" r:id="rId25"/>
    <p:sldId id="60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15">
          <p15:clr>
            <a:srgbClr val="A4A3A4"/>
          </p15:clr>
        </p15:guide>
        <p15:guide id="2" orient="horz" pos="1214">
          <p15:clr>
            <a:srgbClr val="A4A3A4"/>
          </p15:clr>
        </p15:guide>
        <p15:guide id="3" orient="horz" pos="1625">
          <p15:clr>
            <a:srgbClr val="A4A3A4"/>
          </p15:clr>
        </p15:guide>
        <p15:guide id="4" pos="5442">
          <p15:clr>
            <a:srgbClr val="A4A3A4"/>
          </p15:clr>
        </p15:guide>
        <p15:guide id="5" pos="2721">
          <p15:clr>
            <a:srgbClr val="A4A3A4"/>
          </p15:clr>
        </p15:guide>
        <p15:guide id="6" pos="318">
          <p15:clr>
            <a:srgbClr val="A4A3A4"/>
          </p15:clr>
        </p15:guide>
        <p15:guide id="7" pos="28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ers Dahlbeck" initials="AD" lastIdx="12" clrIdx="0"/>
  <p:cmAuthor id="1" name="Musonda Kabinga" initials="MK" lastIdx="0" clrIdx="1">
    <p:extLst>
      <p:ext uri="{19B8F6BF-5375-455C-9EA6-DF929625EA0E}">
        <p15:presenceInfo xmlns:p15="http://schemas.microsoft.com/office/powerpoint/2012/main" userId="S-1-5-21-845120934-3017633126-636136063-1001" providerId="AD"/>
      </p:ext>
    </p:extLst>
  </p:cmAuthor>
  <p:cmAuthor id="2" name="Joy Ndubai" initials="JN" lastIdx="4" clrIdx="2">
    <p:extLst>
      <p:ext uri="{19B8F6BF-5375-455C-9EA6-DF929625EA0E}">
        <p15:presenceInfo xmlns:p15="http://schemas.microsoft.com/office/powerpoint/2012/main" userId="S-1-5-21-1255173982-377642624-1696627001-1898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48" autoAdjust="0"/>
    <p:restoredTop sz="94750" autoAdjust="0"/>
  </p:normalViewPr>
  <p:slideViewPr>
    <p:cSldViewPr snapToGrid="0" snapToObjects="1">
      <p:cViewPr varScale="1">
        <p:scale>
          <a:sx n="68" d="100"/>
          <a:sy n="68" d="100"/>
        </p:scale>
        <p:origin x="1716" y="72"/>
      </p:cViewPr>
      <p:guideLst>
        <p:guide orient="horz" pos="4015"/>
        <p:guide orient="horz" pos="1214"/>
        <p:guide orient="horz" pos="1625"/>
        <p:guide pos="5442"/>
        <p:guide pos="2721"/>
        <p:guide pos="318"/>
        <p:guide pos="2881"/>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3-05T22:14:54.973" idx="1">
    <p:pos x="10" y="10"/>
    <p:text>I don't think it will be necessary to define a DTT especially given you may be the last speaker in the panel and the type of audience. I would delete this slide.</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9-03-05T22:14:54.973" idx="1">
    <p:pos x="10" y="10"/>
    <p:text>I don't think it will be necessary to define a DTT especially given you may be the last speaker in the panel and the type of audience. I would delete this slide.</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03-05T22:15:55.410" idx="2">
    <p:pos x="10" y="10"/>
    <p:text>ECOWAS is also in the process of developing it</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38E9EB-7419-8346-9FFF-EF958D4217BA}" type="datetimeFigureOut">
              <a:rPr lang="en-US" smtClean="0"/>
              <a:t>3/7/2019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F895CDD-DA5B-8948-8DDC-F3F2F1B19F1B}" type="slidenum">
              <a:rPr lang="en-US" smtClean="0"/>
              <a:t>‹#›</a:t>
            </a:fld>
            <a:endParaRPr lang="en-US" dirty="0"/>
          </a:p>
        </p:txBody>
      </p:sp>
    </p:spTree>
    <p:extLst>
      <p:ext uri="{BB962C8B-B14F-4D97-AF65-F5344CB8AC3E}">
        <p14:creationId xmlns:p14="http://schemas.microsoft.com/office/powerpoint/2010/main" val="14695684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96D5A-3BCC-814A-9DBC-8E69ECE82CBE}" type="datetimeFigureOut">
              <a:rPr lang="en-US" smtClean="0"/>
              <a:t>3/7/2019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9E456-6704-1348-BE53-5EB6698F2CBF}" type="slidenum">
              <a:rPr lang="en-US" smtClean="0"/>
              <a:t>‹#›</a:t>
            </a:fld>
            <a:endParaRPr lang="en-US" dirty="0"/>
          </a:p>
        </p:txBody>
      </p:sp>
    </p:spTree>
    <p:extLst>
      <p:ext uri="{BB962C8B-B14F-4D97-AF65-F5344CB8AC3E}">
        <p14:creationId xmlns:p14="http://schemas.microsoft.com/office/powerpoint/2010/main" val="23331314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A89E456-6704-1348-BE53-5EB6698F2CBF}" type="slidenum">
              <a:rPr lang="en-US" smtClean="0"/>
              <a:t>10</a:t>
            </a:fld>
            <a:endParaRPr lang="en-US" dirty="0"/>
          </a:p>
        </p:txBody>
      </p:sp>
    </p:spTree>
    <p:extLst>
      <p:ext uri="{BB962C8B-B14F-4D97-AF65-F5344CB8AC3E}">
        <p14:creationId xmlns:p14="http://schemas.microsoft.com/office/powerpoint/2010/main" val="702992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04825" y="4276307"/>
            <a:ext cx="7854950" cy="430887"/>
          </a:xfrm>
        </p:spPr>
        <p:txBody>
          <a:bodyPr/>
          <a:lstStyle>
            <a:lvl1pPr marL="0" indent="0" algn="l">
              <a:spcBef>
                <a:spcPts val="0"/>
              </a:spcBef>
              <a:buNone/>
              <a:defRPr sz="2800">
                <a:solidFill>
                  <a:schemeClr val="tx2"/>
                </a:solidFill>
                <a:latin typeface="American Typewriter"/>
                <a:cs typeface="American Typewrite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or Presenter’s Name</a:t>
            </a:r>
          </a:p>
        </p:txBody>
      </p:sp>
      <p:sp>
        <p:nvSpPr>
          <p:cNvPr id="2" name="Title 1"/>
          <p:cNvSpPr>
            <a:spLocks noGrp="1"/>
          </p:cNvSpPr>
          <p:nvPr>
            <p:ph type="ctrTitle" hasCustomPrompt="1"/>
          </p:nvPr>
        </p:nvSpPr>
        <p:spPr>
          <a:xfrm>
            <a:off x="504825" y="2255650"/>
            <a:ext cx="7854950" cy="1538883"/>
          </a:xfrm>
        </p:spPr>
        <p:txBody>
          <a:bodyPr anchor="b" anchorCtr="0"/>
          <a:lstStyle>
            <a:lvl1pPr>
              <a:defRPr sz="5000">
                <a:solidFill>
                  <a:srgbClr val="EE3124"/>
                </a:solidFill>
                <a:latin typeface="American Typewriter"/>
                <a:cs typeface="American Typewriter"/>
              </a:defRPr>
            </a:lvl1pPr>
          </a:lstStyle>
          <a:p>
            <a:r>
              <a:rPr lang="en-US" dirty="0"/>
              <a:t>PowerPoint Presentation</a:t>
            </a:r>
            <a:br>
              <a:rPr lang="en-US" dirty="0"/>
            </a:br>
            <a:r>
              <a:rPr lang="en-US" dirty="0"/>
              <a:t>Title Text</a:t>
            </a:r>
          </a:p>
        </p:txBody>
      </p:sp>
      <p:sp>
        <p:nvSpPr>
          <p:cNvPr id="10" name="Date Placeholder 3"/>
          <p:cNvSpPr>
            <a:spLocks noGrp="1"/>
          </p:cNvSpPr>
          <p:nvPr>
            <p:ph type="dt" sz="half" idx="10"/>
          </p:nvPr>
        </p:nvSpPr>
        <p:spPr>
          <a:xfrm>
            <a:off x="504825" y="6163645"/>
            <a:ext cx="3010723" cy="276999"/>
          </a:xfrm>
          <a:prstGeom prst="rect">
            <a:avLst/>
          </a:prstGeom>
        </p:spPr>
        <p:txBody>
          <a:bodyPr wrap="square" lIns="0" tIns="0" rIns="0" bIns="0" anchor="ctr" anchorCtr="0">
            <a:spAutoFit/>
          </a:bodyPr>
          <a:lstStyle>
            <a:lvl1pPr>
              <a:defRPr>
                <a:latin typeface="American Typewriter"/>
                <a:cs typeface="American Typewriter"/>
              </a:defRPr>
            </a:lvl1pPr>
          </a:lstStyle>
          <a:p>
            <a:fld id="{9C4445D9-62B9-1243-9E50-F261F3000868}" type="datetime2">
              <a:rPr lang="en-GB" smtClean="0"/>
              <a:pPr/>
              <a:t>Thursday, 07 March 2019</a:t>
            </a:fld>
            <a:endParaRPr lang="en-US" dirty="0"/>
          </a:p>
        </p:txBody>
      </p:sp>
      <p:pic>
        <p:nvPicPr>
          <p:cNvPr id="12" name="Picture 11"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2894342" cy="2230706"/>
          </a:xfrm>
          <a:prstGeom prst="rect">
            <a:avLst/>
          </a:prstGeom>
        </p:spPr>
      </p:pic>
    </p:spTree>
    <p:extLst>
      <p:ext uri="{BB962C8B-B14F-4D97-AF65-F5344CB8AC3E}">
        <p14:creationId xmlns:p14="http://schemas.microsoft.com/office/powerpoint/2010/main" val="172835148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Full Bleed">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9144000" cy="6858000"/>
          </a:xfrm>
          <a:solidFill>
            <a:schemeClr val="bg1">
              <a:lumMod val="85000"/>
            </a:schemeClr>
          </a:solidFill>
        </p:spPr>
        <p:txBody>
          <a:bodyPr anchor="ctr" anchorCtr="0"/>
          <a:lstStyle>
            <a:lvl1pPr marL="0" indent="0" algn="ctr">
              <a:spcBef>
                <a:spcPts val="0"/>
              </a:spcBef>
              <a:buFontTx/>
              <a:buNone/>
              <a:defRPr sz="1800"/>
            </a:lvl1pPr>
          </a:lstStyle>
          <a:p>
            <a:endParaRPr lang="en-US" dirty="0"/>
          </a:p>
        </p:txBody>
      </p:sp>
      <p:sp>
        <p:nvSpPr>
          <p:cNvPr id="21" name="Rounded Rectangle 20"/>
          <p:cNvSpPr/>
          <p:nvPr userDrawn="1"/>
        </p:nvSpPr>
        <p:spPr>
          <a:xfrm>
            <a:off x="-215813" y="4086916"/>
            <a:ext cx="4509723" cy="2286897"/>
          </a:xfrm>
          <a:prstGeom prst="roundRect">
            <a:avLst>
              <a:gd name="adj" fmla="val 4909"/>
            </a:avLst>
          </a:prstGeom>
          <a:solidFill>
            <a:schemeClr val="bg1">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 name="Text Placeholder 4"/>
          <p:cNvSpPr>
            <a:spLocks noGrp="1"/>
          </p:cNvSpPr>
          <p:nvPr>
            <p:ph type="body" sz="quarter" idx="3" hasCustomPrompt="1"/>
          </p:nvPr>
        </p:nvSpPr>
        <p:spPr>
          <a:xfrm>
            <a:off x="838200" y="6513730"/>
            <a:ext cx="7800975" cy="161583"/>
          </a:xfrm>
        </p:spPr>
        <p:txBody>
          <a:bodyPr anchor="ctr" anchorCtr="0"/>
          <a:lstStyle>
            <a:lvl1pPr marL="0" indent="0" algn="r">
              <a:buNone/>
              <a:defRPr sz="1050" b="0">
                <a:solidFill>
                  <a:srgbClr val="000000"/>
                </a:solidFill>
                <a:latin typeface="American Typewriter"/>
                <a:cs typeface="American Typewrit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Image credit</a:t>
            </a:r>
          </a:p>
        </p:txBody>
      </p:sp>
      <p:sp>
        <p:nvSpPr>
          <p:cNvPr id="14" name="Content Placeholder 2"/>
          <p:cNvSpPr>
            <a:spLocks noGrp="1"/>
          </p:cNvSpPr>
          <p:nvPr>
            <p:ph idx="11"/>
          </p:nvPr>
        </p:nvSpPr>
        <p:spPr>
          <a:xfrm>
            <a:off x="514686" y="4241301"/>
            <a:ext cx="3436938" cy="1738938"/>
          </a:xfrm>
        </p:spPr>
        <p:txBody>
          <a:bodyPr/>
          <a:lstStyle>
            <a:lvl1pPr marL="0" indent="0">
              <a:spcBef>
                <a:spcPts val="600"/>
              </a:spcBef>
              <a:spcAft>
                <a:spcPts val="0"/>
              </a:spcAft>
              <a:buFontTx/>
              <a:buNone/>
              <a:defRPr sz="1800" b="1" i="0">
                <a:solidFill>
                  <a:schemeClr val="tx2"/>
                </a:solidFill>
                <a:latin typeface="American Typewriter"/>
                <a:cs typeface="American Typewriter"/>
              </a:defRPr>
            </a:lvl1pPr>
            <a:lvl2pPr marL="0" indent="0">
              <a:spcBef>
                <a:spcPts val="0"/>
              </a:spcBef>
              <a:spcAft>
                <a:spcPts val="0"/>
              </a:spcAft>
              <a:buFontTx/>
              <a:buNone/>
              <a:defRPr sz="1800">
                <a:solidFill>
                  <a:schemeClr val="tx1"/>
                </a:solidFill>
              </a:defRPr>
            </a:lvl2pPr>
            <a:lvl3pPr marL="216000" indent="-216000">
              <a:spcBef>
                <a:spcPts val="0"/>
              </a:spcBef>
              <a:spcAft>
                <a:spcPts val="0"/>
              </a:spcAft>
              <a:buFont typeface="Arial"/>
              <a:buChar char="•"/>
              <a:defRPr sz="1800">
                <a:solidFill>
                  <a:schemeClr val="tx1"/>
                </a:solidFill>
              </a:defRPr>
            </a:lvl3pPr>
            <a:lvl4pPr marL="0" indent="0">
              <a:spcBef>
                <a:spcPts val="600"/>
              </a:spcBef>
              <a:spcAft>
                <a:spcPts val="0"/>
              </a:spcAft>
              <a:buFontTx/>
              <a:buNone/>
              <a:defRPr sz="1800" b="1" i="0">
                <a:solidFill>
                  <a:schemeClr val="tx2"/>
                </a:solidFill>
                <a:latin typeface="American Typewriter"/>
                <a:cs typeface="American Typewriter"/>
              </a:defRPr>
            </a:lvl4pPr>
            <a:lvl5pPr marL="0" indent="0">
              <a:spcBef>
                <a:spcPts val="0"/>
              </a:spcBef>
              <a:spcAft>
                <a:spcPts val="0"/>
              </a:spcAft>
              <a:buFontTx/>
              <a:buNone/>
              <a:defRPr sz="1800">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4" y="0"/>
            <a:ext cx="1693155" cy="1304936"/>
          </a:xfrm>
          <a:prstGeom prst="rect">
            <a:avLst/>
          </a:prstGeom>
        </p:spPr>
      </p:pic>
      <p:sp>
        <p:nvSpPr>
          <p:cNvPr id="10" name="Content Placeholder 2"/>
          <p:cNvSpPr>
            <a:spLocks noGrp="1"/>
          </p:cNvSpPr>
          <p:nvPr>
            <p:ph sz="half" idx="1"/>
          </p:nvPr>
        </p:nvSpPr>
        <p:spPr>
          <a:xfrm>
            <a:off x="504825" y="1465788"/>
            <a:ext cx="8134350" cy="553998"/>
          </a:xfrm>
        </p:spPr>
        <p:txBody>
          <a:bodyPr/>
          <a:lstStyle>
            <a:lvl1pPr marL="0" indent="0">
              <a:lnSpc>
                <a:spcPct val="100000"/>
              </a:lnSpc>
              <a:spcBef>
                <a:spcPts val="0"/>
              </a:spcBef>
              <a:buFontTx/>
              <a:buNone/>
              <a:defRPr sz="3600">
                <a:solidFill>
                  <a:schemeClr val="bg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Tree>
    <p:extLst>
      <p:ext uri="{BB962C8B-B14F-4D97-AF65-F5344CB8AC3E}">
        <p14:creationId xmlns:p14="http://schemas.microsoft.com/office/powerpoint/2010/main" val="112239484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 2 Txt &amp; Image">
    <p:spTree>
      <p:nvGrpSpPr>
        <p:cNvPr id="1" name=""/>
        <p:cNvGrpSpPr/>
        <p:nvPr/>
      </p:nvGrpSpPr>
      <p:grpSpPr>
        <a:xfrm>
          <a:off x="0" y="0"/>
          <a:ext cx="0" cy="0"/>
          <a:chOff x="0" y="0"/>
          <a:chExt cx="0" cy="0"/>
        </a:xfrm>
      </p:grpSpPr>
      <p:sp>
        <p:nvSpPr>
          <p:cNvPr id="12" name="Content Placeholder 2"/>
          <p:cNvSpPr>
            <a:spLocks noGrp="1"/>
          </p:cNvSpPr>
          <p:nvPr>
            <p:ph idx="11"/>
          </p:nvPr>
        </p:nvSpPr>
        <p:spPr>
          <a:xfrm>
            <a:off x="504825" y="2531777"/>
            <a:ext cx="3814763" cy="4152198"/>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lvl2pPr>
            <a:lvl3pPr marL="216000" indent="-216000">
              <a:spcBef>
                <a:spcPts val="0"/>
              </a:spcBef>
              <a:spcAft>
                <a:spcPts val="0"/>
              </a:spcAft>
              <a:buFont typeface="Arial"/>
              <a:buChar char="•"/>
              <a:defRPr sz="1800"/>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4" y="0"/>
            <a:ext cx="1693155" cy="1304936"/>
          </a:xfrm>
          <a:prstGeom prst="rect">
            <a:avLst/>
          </a:prstGeom>
        </p:spPr>
      </p:pic>
      <p:sp>
        <p:nvSpPr>
          <p:cNvPr id="11" name="Content Placeholder 2"/>
          <p:cNvSpPr>
            <a:spLocks noGrp="1"/>
          </p:cNvSpPr>
          <p:nvPr>
            <p:ph sz="half" idx="1"/>
          </p:nvPr>
        </p:nvSpPr>
        <p:spPr>
          <a:xfrm>
            <a:off x="504825" y="1606383"/>
            <a:ext cx="8134350" cy="772006"/>
          </a:xfrm>
        </p:spPr>
        <p:txBody>
          <a:bodyPr/>
          <a:lstStyle>
            <a:lvl1pPr marL="0" indent="0">
              <a:lnSpc>
                <a:spcPts val="3000"/>
              </a:lnSpc>
              <a:spcBef>
                <a:spcPts val="0"/>
              </a:spcBef>
              <a:buFontTx/>
              <a:buNone/>
              <a:defRPr sz="3600">
                <a:solidFill>
                  <a:schemeClr val="tx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3" name="Text Placeholder 4"/>
          <p:cNvSpPr>
            <a:spLocks noGrp="1"/>
          </p:cNvSpPr>
          <p:nvPr>
            <p:ph type="body" sz="quarter" idx="3" hasCustomPrompt="1"/>
          </p:nvPr>
        </p:nvSpPr>
        <p:spPr>
          <a:xfrm>
            <a:off x="4746008" y="6513730"/>
            <a:ext cx="3893168" cy="161583"/>
          </a:xfrm>
        </p:spPr>
        <p:txBody>
          <a:bodyPr anchor="ctr" anchorCtr="0"/>
          <a:lstStyle>
            <a:lvl1pPr marL="0" indent="0" algn="r">
              <a:buNone/>
              <a:defRPr sz="1050" b="0">
                <a:solidFill>
                  <a:srgbClr val="000000"/>
                </a:solidFill>
                <a:latin typeface="American Typewriter"/>
                <a:cs typeface="American Typewrit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Image credit</a:t>
            </a:r>
          </a:p>
        </p:txBody>
      </p:sp>
      <p:sp>
        <p:nvSpPr>
          <p:cNvPr id="7" name="Picture Placeholder 7"/>
          <p:cNvSpPr>
            <a:spLocks noGrp="1"/>
          </p:cNvSpPr>
          <p:nvPr>
            <p:ph type="pic" sz="quarter" idx="10"/>
          </p:nvPr>
        </p:nvSpPr>
        <p:spPr>
          <a:xfrm>
            <a:off x="4573587" y="2579688"/>
            <a:ext cx="4065587" cy="3794125"/>
          </a:xfrm>
          <a:solidFill>
            <a:schemeClr val="bg1">
              <a:lumMod val="85000"/>
            </a:schemeClr>
          </a:solidFill>
        </p:spPr>
        <p:txBody>
          <a:bodyPr anchor="ctr" anchorCtr="0"/>
          <a:lstStyle>
            <a:lvl1pPr marL="0" indent="0" algn="ctr">
              <a:spcBef>
                <a:spcPts val="0"/>
              </a:spcBef>
              <a:buFontTx/>
              <a:buNone/>
              <a:defRPr sz="1800"/>
            </a:lvl1pPr>
          </a:lstStyle>
          <a:p>
            <a:endParaRPr lang="en-US" dirty="0"/>
          </a:p>
        </p:txBody>
      </p:sp>
    </p:spTree>
    <p:extLst>
      <p:ext uri="{BB962C8B-B14F-4D97-AF65-F5344CB8AC3E}">
        <p14:creationId xmlns:p14="http://schemas.microsoft.com/office/powerpoint/2010/main" val="31287490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 3 Txt &amp; Image">
    <p:bg>
      <p:bgPr>
        <a:solidFill>
          <a:schemeClr val="tx2"/>
        </a:solidFill>
        <a:effectLst/>
      </p:bgPr>
    </p:bg>
    <p:spTree>
      <p:nvGrpSpPr>
        <p:cNvPr id="1" name=""/>
        <p:cNvGrpSpPr/>
        <p:nvPr/>
      </p:nvGrpSpPr>
      <p:grpSpPr>
        <a:xfrm>
          <a:off x="0" y="0"/>
          <a:ext cx="0" cy="0"/>
          <a:chOff x="0" y="0"/>
          <a:chExt cx="0" cy="0"/>
        </a:xfrm>
      </p:grpSpPr>
      <p:sp>
        <p:nvSpPr>
          <p:cNvPr id="11" name="Content Placeholder 2"/>
          <p:cNvSpPr>
            <a:spLocks noGrp="1"/>
          </p:cNvSpPr>
          <p:nvPr>
            <p:ph sz="half" idx="1"/>
          </p:nvPr>
        </p:nvSpPr>
        <p:spPr>
          <a:xfrm>
            <a:off x="504825" y="1606383"/>
            <a:ext cx="3814763" cy="1541448"/>
          </a:xfrm>
        </p:spPr>
        <p:txBody>
          <a:bodyPr/>
          <a:lstStyle>
            <a:lvl1pPr marL="0" indent="0">
              <a:lnSpc>
                <a:spcPts val="3000"/>
              </a:lnSpc>
              <a:spcBef>
                <a:spcPts val="0"/>
              </a:spcBef>
              <a:buFontTx/>
              <a:buNone/>
              <a:defRPr sz="3600">
                <a:solidFill>
                  <a:srgbClr val="FFFFFF"/>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2" name="Content Placeholder 2"/>
          <p:cNvSpPr>
            <a:spLocks noGrp="1"/>
          </p:cNvSpPr>
          <p:nvPr>
            <p:ph idx="11"/>
          </p:nvPr>
        </p:nvSpPr>
        <p:spPr>
          <a:xfrm>
            <a:off x="504825" y="2531777"/>
            <a:ext cx="3814763" cy="1461939"/>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solidFill>
                  <a:srgbClr val="FFFFFF"/>
                </a:solidFill>
              </a:defRPr>
            </a:lvl2pPr>
            <a:lvl3pPr marL="216000" indent="-216000">
              <a:spcBef>
                <a:spcPts val="0"/>
              </a:spcBef>
              <a:spcAft>
                <a:spcPts val="0"/>
              </a:spcAft>
              <a:buFont typeface="Arial"/>
              <a:buChar char="•"/>
              <a:defRPr sz="1800">
                <a:solidFill>
                  <a:srgbClr val="FFFFFF"/>
                </a:solidFill>
              </a:defRPr>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ctionaid_Logo_White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1693154" cy="1304935"/>
          </a:xfrm>
          <a:prstGeom prst="rect">
            <a:avLst/>
          </a:prstGeom>
        </p:spPr>
      </p:pic>
      <p:sp>
        <p:nvSpPr>
          <p:cNvPr id="10" name="Text Placeholder 4"/>
          <p:cNvSpPr>
            <a:spLocks noGrp="1"/>
          </p:cNvSpPr>
          <p:nvPr>
            <p:ph type="body" sz="quarter" idx="3" hasCustomPrompt="1"/>
          </p:nvPr>
        </p:nvSpPr>
        <p:spPr>
          <a:xfrm>
            <a:off x="4746008" y="6513730"/>
            <a:ext cx="3893168" cy="161583"/>
          </a:xfrm>
        </p:spPr>
        <p:txBody>
          <a:bodyPr anchor="ctr" anchorCtr="0"/>
          <a:lstStyle>
            <a:lvl1pPr marL="0" indent="0" algn="r">
              <a:buNone/>
              <a:defRPr sz="1050" b="0">
                <a:solidFill>
                  <a:srgbClr val="000000"/>
                </a:solidFill>
                <a:latin typeface="American Typewriter"/>
                <a:cs typeface="American Typewrit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Image credit</a:t>
            </a:r>
          </a:p>
        </p:txBody>
      </p:sp>
      <p:sp>
        <p:nvSpPr>
          <p:cNvPr id="9" name="Picture Placeholder 7"/>
          <p:cNvSpPr>
            <a:spLocks noGrp="1"/>
          </p:cNvSpPr>
          <p:nvPr>
            <p:ph type="pic" sz="quarter" idx="10"/>
          </p:nvPr>
        </p:nvSpPr>
        <p:spPr>
          <a:xfrm>
            <a:off x="4573587" y="2579688"/>
            <a:ext cx="4065587" cy="3794125"/>
          </a:xfrm>
          <a:solidFill>
            <a:schemeClr val="bg1">
              <a:lumMod val="85000"/>
            </a:schemeClr>
          </a:solidFill>
        </p:spPr>
        <p:txBody>
          <a:bodyPr anchor="ctr" anchorCtr="0"/>
          <a:lstStyle>
            <a:lvl1pPr marL="0" indent="0" algn="ctr">
              <a:spcBef>
                <a:spcPts val="0"/>
              </a:spcBef>
              <a:buFontTx/>
              <a:buNone/>
              <a:defRPr sz="1800"/>
            </a:lvl1pPr>
          </a:lstStyle>
          <a:p>
            <a:endParaRPr lang="en-US" dirty="0"/>
          </a:p>
        </p:txBody>
      </p:sp>
    </p:spTree>
    <p:extLst>
      <p:ext uri="{BB962C8B-B14F-4D97-AF65-F5344CB8AC3E}">
        <p14:creationId xmlns:p14="http://schemas.microsoft.com/office/powerpoint/2010/main" val="33017683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1" name="Picture 10"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2894342" cy="2230706"/>
          </a:xfrm>
          <a:prstGeom prst="rect">
            <a:avLst/>
          </a:prstGeom>
        </p:spPr>
      </p:pic>
      <p:sp>
        <p:nvSpPr>
          <p:cNvPr id="12" name="Content Placeholder 2"/>
          <p:cNvSpPr>
            <a:spLocks noGrp="1"/>
          </p:cNvSpPr>
          <p:nvPr>
            <p:ph sz="half" idx="11"/>
          </p:nvPr>
        </p:nvSpPr>
        <p:spPr>
          <a:xfrm>
            <a:off x="506474" y="2579688"/>
            <a:ext cx="8132699" cy="1156727"/>
          </a:xfrm>
        </p:spPr>
        <p:txBody>
          <a:bodyPr/>
          <a:lstStyle>
            <a:lvl1pPr marL="0" indent="0">
              <a:lnSpc>
                <a:spcPts val="3000"/>
              </a:lnSpc>
              <a:spcBef>
                <a:spcPts val="0"/>
              </a:spcBef>
              <a:buFontTx/>
              <a:buNone/>
              <a:defRPr sz="3600" cap="all">
                <a:solidFill>
                  <a:srgbClr val="EE3124"/>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2042507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p 2 Divider">
    <p:bg>
      <p:bgPr>
        <a:solidFill>
          <a:schemeClr val="tx2"/>
        </a:solidFill>
        <a:effectLst/>
      </p:bgPr>
    </p:bg>
    <p:spTree>
      <p:nvGrpSpPr>
        <p:cNvPr id="1" name=""/>
        <p:cNvGrpSpPr/>
        <p:nvPr/>
      </p:nvGrpSpPr>
      <p:grpSpPr>
        <a:xfrm>
          <a:off x="0" y="0"/>
          <a:ext cx="0" cy="0"/>
          <a:chOff x="0" y="0"/>
          <a:chExt cx="0" cy="0"/>
        </a:xfrm>
      </p:grpSpPr>
      <p:sp>
        <p:nvSpPr>
          <p:cNvPr id="12" name="Content Placeholder 2"/>
          <p:cNvSpPr>
            <a:spLocks noGrp="1"/>
          </p:cNvSpPr>
          <p:nvPr>
            <p:ph sz="half" idx="11"/>
          </p:nvPr>
        </p:nvSpPr>
        <p:spPr>
          <a:xfrm>
            <a:off x="506474" y="2579688"/>
            <a:ext cx="8132699" cy="1156727"/>
          </a:xfrm>
        </p:spPr>
        <p:txBody>
          <a:bodyPr/>
          <a:lstStyle>
            <a:lvl1pPr marL="0" indent="0">
              <a:lnSpc>
                <a:spcPts val="3000"/>
              </a:lnSpc>
              <a:spcBef>
                <a:spcPts val="0"/>
              </a:spcBef>
              <a:buFontTx/>
              <a:buNone/>
              <a:defRPr sz="3600" cap="all">
                <a:solidFill>
                  <a:schemeClr val="bg1"/>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pic>
        <p:nvPicPr>
          <p:cNvPr id="4" name="Picture 3" descr="Actionaid_Logo_White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2894342" cy="2230706"/>
          </a:xfrm>
          <a:prstGeom prst="rect">
            <a:avLst/>
          </a:prstGeom>
        </p:spPr>
      </p:pic>
    </p:spTree>
    <p:extLst>
      <p:ext uri="{BB962C8B-B14F-4D97-AF65-F5344CB8AC3E}">
        <p14:creationId xmlns:p14="http://schemas.microsoft.com/office/powerpoint/2010/main" val="7758251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p 2 Title Slide">
    <p:bg>
      <p:bgPr>
        <a:solidFill>
          <a:schemeClr val="tx2"/>
        </a:solidFill>
        <a:effectLst/>
      </p:bgPr>
    </p:bg>
    <p:spTree>
      <p:nvGrpSpPr>
        <p:cNvPr id="1" name=""/>
        <p:cNvGrpSpPr/>
        <p:nvPr/>
      </p:nvGrpSpPr>
      <p:grpSpPr>
        <a:xfrm>
          <a:off x="0" y="0"/>
          <a:ext cx="0" cy="0"/>
          <a:chOff x="0" y="0"/>
          <a:chExt cx="0" cy="0"/>
        </a:xfrm>
      </p:grpSpPr>
      <p:pic>
        <p:nvPicPr>
          <p:cNvPr id="4" name="Picture 3" descr="Actionaid_Logo_White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2894342" cy="2230706"/>
          </a:xfrm>
          <a:prstGeom prst="rect">
            <a:avLst/>
          </a:prstGeom>
        </p:spPr>
      </p:pic>
      <p:sp>
        <p:nvSpPr>
          <p:cNvPr id="3" name="Subtitle 2"/>
          <p:cNvSpPr>
            <a:spLocks noGrp="1"/>
          </p:cNvSpPr>
          <p:nvPr>
            <p:ph type="subTitle" idx="1" hasCustomPrompt="1"/>
          </p:nvPr>
        </p:nvSpPr>
        <p:spPr>
          <a:xfrm>
            <a:off x="504825" y="4276307"/>
            <a:ext cx="7854950" cy="430887"/>
          </a:xfrm>
        </p:spPr>
        <p:txBody>
          <a:bodyPr/>
          <a:lstStyle>
            <a:lvl1pPr marL="0" indent="0" algn="l">
              <a:spcBef>
                <a:spcPts val="0"/>
              </a:spcBef>
              <a:buNone/>
              <a:defRPr sz="2800">
                <a:solidFill>
                  <a:schemeClr val="tx1"/>
                </a:solidFill>
                <a:latin typeface="American Typewriter"/>
                <a:cs typeface="American Typewrite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or Presenter’s Name</a:t>
            </a:r>
          </a:p>
        </p:txBody>
      </p:sp>
      <p:sp>
        <p:nvSpPr>
          <p:cNvPr id="2" name="Title 1"/>
          <p:cNvSpPr>
            <a:spLocks noGrp="1"/>
          </p:cNvSpPr>
          <p:nvPr>
            <p:ph type="ctrTitle" hasCustomPrompt="1"/>
          </p:nvPr>
        </p:nvSpPr>
        <p:spPr>
          <a:xfrm>
            <a:off x="504825" y="2255650"/>
            <a:ext cx="7854950" cy="1538883"/>
          </a:xfrm>
        </p:spPr>
        <p:txBody>
          <a:bodyPr anchor="b" anchorCtr="0"/>
          <a:lstStyle>
            <a:lvl1pPr>
              <a:defRPr sz="5000">
                <a:solidFill>
                  <a:schemeClr val="bg1"/>
                </a:solidFill>
                <a:latin typeface="American Typewriter"/>
                <a:cs typeface="American Typewriter"/>
              </a:defRPr>
            </a:lvl1pPr>
          </a:lstStyle>
          <a:p>
            <a:r>
              <a:rPr lang="en-US" dirty="0"/>
              <a:t>PowerPoint Presentation</a:t>
            </a:r>
            <a:br>
              <a:rPr lang="en-US" dirty="0"/>
            </a:br>
            <a:r>
              <a:rPr lang="en-US" dirty="0"/>
              <a:t>Title Text</a:t>
            </a:r>
          </a:p>
        </p:txBody>
      </p:sp>
      <p:sp>
        <p:nvSpPr>
          <p:cNvPr id="10" name="Date Placeholder 3"/>
          <p:cNvSpPr>
            <a:spLocks noGrp="1"/>
          </p:cNvSpPr>
          <p:nvPr>
            <p:ph type="dt" sz="half" idx="10"/>
          </p:nvPr>
        </p:nvSpPr>
        <p:spPr>
          <a:xfrm>
            <a:off x="504825" y="6163645"/>
            <a:ext cx="3010723" cy="276999"/>
          </a:xfrm>
          <a:prstGeom prst="rect">
            <a:avLst/>
          </a:prstGeom>
        </p:spPr>
        <p:txBody>
          <a:bodyPr wrap="square" lIns="0" tIns="0" rIns="0" bIns="0" anchor="ctr" anchorCtr="0">
            <a:spAutoFit/>
          </a:bodyPr>
          <a:lstStyle>
            <a:lvl1pPr>
              <a:defRPr>
                <a:solidFill>
                  <a:schemeClr val="bg1"/>
                </a:solidFill>
                <a:latin typeface="American Typewriter"/>
                <a:cs typeface="American Typewriter"/>
              </a:defRPr>
            </a:lvl1pPr>
          </a:lstStyle>
          <a:p>
            <a:fld id="{9C4445D9-62B9-1243-9E50-F261F3000868}" type="datetime2">
              <a:rPr lang="en-GB" smtClean="0"/>
              <a:pPr/>
              <a:t>Thursday, 07 March 2019</a:t>
            </a:fld>
            <a:endParaRPr lang="en-US" dirty="0"/>
          </a:p>
        </p:txBody>
      </p:sp>
    </p:spTree>
    <p:extLst>
      <p:ext uri="{BB962C8B-B14F-4D97-AF65-F5344CB8AC3E}">
        <p14:creationId xmlns:p14="http://schemas.microsoft.com/office/powerpoint/2010/main" val="129795782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824" y="2501246"/>
            <a:ext cx="3817869" cy="1554272"/>
          </a:xfrm>
        </p:spPr>
        <p:txBody>
          <a:bodyPr/>
          <a:lstStyle>
            <a:lvl1pPr marL="0" indent="0" algn="l">
              <a:spcBef>
                <a:spcPts val="0"/>
              </a:spcBef>
              <a:buFontTx/>
              <a:buNone/>
              <a:defRPr sz="2600" cap="all">
                <a:solidFill>
                  <a:srgbClr val="FF0000"/>
                </a:solidFill>
                <a:latin typeface="American Typewriter"/>
                <a:cs typeface="American Typewriter"/>
              </a:defRPr>
            </a:lvl1pPr>
            <a:lvl2pPr marL="0" indent="0" algn="l">
              <a:spcBef>
                <a:spcPts val="600"/>
              </a:spcBef>
              <a:buFontTx/>
              <a:buNone/>
              <a:defRPr sz="1800" cap="all">
                <a:latin typeface="American Typewriter"/>
                <a:cs typeface="American Typewriter"/>
              </a:defRPr>
            </a:lvl2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4824413" y="2532774"/>
            <a:ext cx="3814761" cy="1461939"/>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lvl2pPr>
            <a:lvl3pPr marL="216000" indent="-216000">
              <a:spcBef>
                <a:spcPts val="0"/>
              </a:spcBef>
              <a:spcAft>
                <a:spcPts val="0"/>
              </a:spcAft>
              <a:buFont typeface="Arial"/>
              <a:buChar char="•"/>
              <a:defRPr sz="1800"/>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1"/>
          </p:nvPr>
        </p:nvSpPr>
        <p:spPr>
          <a:xfrm>
            <a:off x="506474" y="1605488"/>
            <a:ext cx="8132699" cy="772006"/>
          </a:xfrm>
        </p:spPr>
        <p:txBody>
          <a:bodyPr/>
          <a:lstStyle>
            <a:lvl1pPr marL="0" indent="0">
              <a:lnSpc>
                <a:spcPts val="3000"/>
              </a:lnSpc>
              <a:spcBef>
                <a:spcPts val="0"/>
              </a:spcBef>
              <a:buFontTx/>
              <a:buNone/>
              <a:defRPr sz="3600">
                <a:solidFill>
                  <a:srgbClr val="EE3124"/>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pic>
        <p:nvPicPr>
          <p:cNvPr id="14" name="Picture 13"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4" y="0"/>
            <a:ext cx="1693155" cy="1304936"/>
          </a:xfrm>
          <a:prstGeom prst="rect">
            <a:avLst/>
          </a:prstGeom>
        </p:spPr>
      </p:pic>
    </p:spTree>
    <p:extLst>
      <p:ext uri="{BB962C8B-B14F-4D97-AF65-F5344CB8AC3E}">
        <p14:creationId xmlns:p14="http://schemas.microsoft.com/office/powerpoint/2010/main" val="322038221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and Content">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6383"/>
            <a:ext cx="8134350" cy="772006"/>
          </a:xfrm>
        </p:spPr>
        <p:txBody>
          <a:bodyPr/>
          <a:lstStyle>
            <a:lvl1pPr marL="0" indent="0">
              <a:lnSpc>
                <a:spcPts val="3000"/>
              </a:lnSpc>
              <a:spcBef>
                <a:spcPts val="0"/>
              </a:spcBef>
              <a:buFontTx/>
              <a:buNone/>
              <a:defRPr sz="3600">
                <a:solidFill>
                  <a:schemeClr val="tx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1777"/>
            <a:ext cx="5362575" cy="4152198"/>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lvl2pPr>
            <a:lvl3pPr marL="216000" indent="-216000">
              <a:spcBef>
                <a:spcPts val="0"/>
              </a:spcBef>
              <a:spcAft>
                <a:spcPts val="0"/>
              </a:spcAft>
              <a:buFont typeface="Arial"/>
              <a:buChar char="•"/>
              <a:defRPr sz="1800"/>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ounded Rectangle 15"/>
          <p:cNvSpPr/>
          <p:nvPr userDrawn="1"/>
        </p:nvSpPr>
        <p:spPr>
          <a:xfrm>
            <a:off x="6254434" y="4606275"/>
            <a:ext cx="3092999" cy="1778993"/>
          </a:xfrm>
          <a:prstGeom prst="roundRect">
            <a:avLst>
              <a:gd name="adj" fmla="val 7823"/>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Text Placeholder 4"/>
          <p:cNvSpPr>
            <a:spLocks noGrp="1"/>
          </p:cNvSpPr>
          <p:nvPr>
            <p:ph type="body" sz="quarter" idx="3" hasCustomPrompt="1"/>
          </p:nvPr>
        </p:nvSpPr>
        <p:spPr>
          <a:xfrm>
            <a:off x="6491407" y="4770779"/>
            <a:ext cx="2404293" cy="276999"/>
          </a:xfrm>
        </p:spPr>
        <p:txBody>
          <a:bodyPr anchor="t" anchorCtr="0"/>
          <a:lstStyle>
            <a:lvl1pPr marL="0" indent="0">
              <a:buNone/>
              <a:defRPr sz="1800" b="0">
                <a:solidFill>
                  <a:schemeClr val="bg1"/>
                </a:solidFill>
                <a:latin typeface="American Typewriter"/>
                <a:cs typeface="American Typewrit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21" name="Picture 20"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4" y="0"/>
            <a:ext cx="1693155" cy="1304936"/>
          </a:xfrm>
          <a:prstGeom prst="rect">
            <a:avLst/>
          </a:prstGeom>
        </p:spPr>
      </p:pic>
    </p:spTree>
    <p:extLst>
      <p:ext uri="{BB962C8B-B14F-4D97-AF65-F5344CB8AC3E}">
        <p14:creationId xmlns:p14="http://schemas.microsoft.com/office/powerpoint/2010/main" val="24724404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 2 Title + Sub-Head and Content">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6383"/>
            <a:ext cx="8134350" cy="772006"/>
          </a:xfrm>
        </p:spPr>
        <p:txBody>
          <a:bodyPr/>
          <a:lstStyle>
            <a:lvl1pPr marL="0" indent="0">
              <a:lnSpc>
                <a:spcPts val="3000"/>
              </a:lnSpc>
              <a:spcBef>
                <a:spcPts val="0"/>
              </a:spcBef>
              <a:buFontTx/>
              <a:buNone/>
              <a:defRPr sz="3600">
                <a:solidFill>
                  <a:schemeClr val="tx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1777"/>
            <a:ext cx="5362575" cy="4152198"/>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lvl2pPr>
            <a:lvl3pPr marL="216000" indent="-216000">
              <a:spcBef>
                <a:spcPts val="0"/>
              </a:spcBef>
              <a:spcAft>
                <a:spcPts val="0"/>
              </a:spcAft>
              <a:buFont typeface="Arial"/>
              <a:buChar char="•"/>
              <a:defRPr sz="1800"/>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descr="Actionaid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4" y="0"/>
            <a:ext cx="1693155" cy="1304936"/>
          </a:xfrm>
          <a:prstGeom prst="rect">
            <a:avLst/>
          </a:prstGeom>
        </p:spPr>
      </p:pic>
    </p:spTree>
    <p:extLst>
      <p:ext uri="{BB962C8B-B14F-4D97-AF65-F5344CB8AC3E}">
        <p14:creationId xmlns:p14="http://schemas.microsoft.com/office/powerpoint/2010/main" val="20720597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p 2 Title + Sub-Head and Content">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6383"/>
            <a:ext cx="8134350" cy="772006"/>
          </a:xfrm>
        </p:spPr>
        <p:txBody>
          <a:bodyPr/>
          <a:lstStyle>
            <a:lvl1pPr marL="0" indent="0">
              <a:lnSpc>
                <a:spcPts val="3000"/>
              </a:lnSpc>
              <a:spcBef>
                <a:spcPts val="0"/>
              </a:spcBef>
              <a:buFontTx/>
              <a:buNone/>
              <a:defRPr sz="3600">
                <a:solidFill>
                  <a:schemeClr val="tx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1777"/>
            <a:ext cx="5362575" cy="4152198"/>
          </a:xfrm>
        </p:spPr>
        <p:txBody>
          <a:bodyPr/>
          <a:lstStyle>
            <a:lvl1pPr marL="0" indent="0">
              <a:spcBef>
                <a:spcPts val="600"/>
              </a:spcBef>
              <a:spcAft>
                <a:spcPts val="0"/>
              </a:spcAft>
              <a:buFontTx/>
              <a:buNone/>
              <a:defRPr sz="1800" b="1" i="0">
                <a:latin typeface="American Typewriter"/>
                <a:cs typeface="American Typewriter"/>
              </a:defRPr>
            </a:lvl1pPr>
            <a:lvl2pPr marL="0" indent="0">
              <a:spcBef>
                <a:spcPts val="0"/>
              </a:spcBef>
              <a:spcAft>
                <a:spcPts val="0"/>
              </a:spcAft>
              <a:buFontTx/>
              <a:buNone/>
              <a:defRPr sz="1800"/>
            </a:lvl2pPr>
            <a:lvl3pPr marL="216000" indent="-216000">
              <a:spcBef>
                <a:spcPts val="0"/>
              </a:spcBef>
              <a:spcAft>
                <a:spcPts val="0"/>
              </a:spcAft>
              <a:buFont typeface="Arial"/>
              <a:buChar char="•"/>
              <a:defRPr sz="1800"/>
            </a:lvl3pPr>
            <a:lvl4pPr marL="0" indent="0">
              <a:spcBef>
                <a:spcPts val="600"/>
              </a:spcBef>
              <a:spcAft>
                <a:spcPts val="0"/>
              </a:spcAft>
              <a:buFontTx/>
              <a:buNone/>
              <a:defRPr sz="1800" b="1" i="0">
                <a:latin typeface="American Typewriter"/>
                <a:cs typeface="American Typewriter"/>
              </a:defRPr>
            </a:lvl4pPr>
            <a:lvl5pPr marL="0" indent="0">
              <a:spcBef>
                <a:spcPts val="0"/>
              </a:spcBef>
              <a:spcAft>
                <a:spcPts val="0"/>
              </a:spcAft>
              <a:buFontTx/>
              <a:buNone/>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221" y="492443"/>
            <a:ext cx="1322751" cy="334322"/>
          </a:xfrm>
          <a:prstGeom prst="rect">
            <a:avLst/>
          </a:prstGeom>
        </p:spPr>
      </p:pic>
    </p:spTree>
    <p:extLst>
      <p:ext uri="{BB962C8B-B14F-4D97-AF65-F5344CB8AC3E}">
        <p14:creationId xmlns:p14="http://schemas.microsoft.com/office/powerpoint/2010/main" val="73649530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p 3 Title + Sub-Head &amp; Content">
    <p:bg>
      <p:bgPr>
        <a:solidFill>
          <a:schemeClr val="tx2"/>
        </a:solidFill>
        <a:effectLst/>
      </p:bgPr>
    </p:bg>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5488"/>
            <a:ext cx="8134350" cy="772006"/>
          </a:xfrm>
        </p:spPr>
        <p:txBody>
          <a:bodyPr/>
          <a:lstStyle>
            <a:lvl1pPr marL="0" indent="0">
              <a:lnSpc>
                <a:spcPts val="3000"/>
              </a:lnSpc>
              <a:spcBef>
                <a:spcPts val="0"/>
              </a:spcBef>
              <a:buFontTx/>
              <a:buNone/>
              <a:defRPr sz="3600">
                <a:solidFill>
                  <a:schemeClr val="bg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0882"/>
            <a:ext cx="5362575" cy="1461939"/>
          </a:xfrm>
        </p:spPr>
        <p:txBody>
          <a:bodyPr/>
          <a:lstStyle>
            <a:lvl1pPr marL="0" indent="0">
              <a:spcBef>
                <a:spcPts val="600"/>
              </a:spcBef>
              <a:spcAft>
                <a:spcPts val="0"/>
              </a:spcAft>
              <a:buFontTx/>
              <a:buNone/>
              <a:defRPr sz="1800" b="1" i="0">
                <a:solidFill>
                  <a:srgbClr val="FFFFFF"/>
                </a:solidFill>
                <a:latin typeface="American Typewriter"/>
                <a:cs typeface="American Typewriter"/>
              </a:defRPr>
            </a:lvl1pPr>
            <a:lvl2pPr marL="0" indent="0">
              <a:spcBef>
                <a:spcPts val="0"/>
              </a:spcBef>
              <a:spcAft>
                <a:spcPts val="0"/>
              </a:spcAft>
              <a:buFontTx/>
              <a:buNone/>
              <a:defRPr sz="1800">
                <a:solidFill>
                  <a:srgbClr val="FFFFFF"/>
                </a:solidFill>
              </a:defRPr>
            </a:lvl2pPr>
            <a:lvl3pPr marL="216000" indent="-216000">
              <a:spcBef>
                <a:spcPts val="0"/>
              </a:spcBef>
              <a:spcAft>
                <a:spcPts val="0"/>
              </a:spcAft>
              <a:buFont typeface="Arial"/>
              <a:buChar char="•"/>
              <a:defRPr sz="1800">
                <a:solidFill>
                  <a:srgbClr val="FFFFFF"/>
                </a:solidFill>
              </a:defRPr>
            </a:lvl3pPr>
            <a:lvl4pPr marL="0" indent="0">
              <a:spcBef>
                <a:spcPts val="600"/>
              </a:spcBef>
              <a:spcAft>
                <a:spcPts val="0"/>
              </a:spcAft>
              <a:buFontTx/>
              <a:buNone/>
              <a:defRPr sz="1800" b="1" i="0">
                <a:solidFill>
                  <a:srgbClr val="FFFFFF"/>
                </a:solidFill>
                <a:latin typeface="American Typewriter"/>
                <a:cs typeface="American Typewriter"/>
              </a:defRPr>
            </a:lvl4pPr>
            <a:lvl5pPr marL="0" indent="0">
              <a:spcBef>
                <a:spcPts val="0"/>
              </a:spcBef>
              <a:spcAft>
                <a:spcPts val="0"/>
              </a:spcAft>
              <a:buFontTx/>
              <a:buNone/>
              <a:defRPr sz="18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ounded Rectangle 15"/>
          <p:cNvSpPr/>
          <p:nvPr userDrawn="1"/>
        </p:nvSpPr>
        <p:spPr>
          <a:xfrm>
            <a:off x="6254434" y="4606275"/>
            <a:ext cx="3092999" cy="1778993"/>
          </a:xfrm>
          <a:prstGeom prst="roundRect">
            <a:avLst>
              <a:gd name="adj" fmla="val 7823"/>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7" name="Text Placeholder 4"/>
          <p:cNvSpPr>
            <a:spLocks noGrp="1"/>
          </p:cNvSpPr>
          <p:nvPr>
            <p:ph type="body" sz="quarter" idx="3" hasCustomPrompt="1"/>
          </p:nvPr>
        </p:nvSpPr>
        <p:spPr>
          <a:xfrm>
            <a:off x="6491407" y="4770779"/>
            <a:ext cx="2404293" cy="276999"/>
          </a:xfrm>
        </p:spPr>
        <p:txBody>
          <a:bodyPr anchor="t" anchorCtr="0"/>
          <a:lstStyle>
            <a:lvl1pPr marL="0" indent="0">
              <a:buNone/>
              <a:defRPr sz="1800" b="0">
                <a:solidFill>
                  <a:schemeClr val="tx2"/>
                </a:solidFill>
                <a:latin typeface="American Typewriter"/>
                <a:cs typeface="American Typewriter"/>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9" name="Picture 8" descr="Actionaid_Logo_White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1693154" cy="1304935"/>
          </a:xfrm>
          <a:prstGeom prst="rect">
            <a:avLst/>
          </a:prstGeom>
        </p:spPr>
      </p:pic>
    </p:spTree>
    <p:extLst>
      <p:ext uri="{BB962C8B-B14F-4D97-AF65-F5344CB8AC3E}">
        <p14:creationId xmlns:p14="http://schemas.microsoft.com/office/powerpoint/2010/main" val="327413117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p 4 Title + Sub-Head &amp; Content">
    <p:bg>
      <p:bgPr>
        <a:solidFill>
          <a:schemeClr val="tx2"/>
        </a:solidFill>
        <a:effectLst/>
      </p:bgPr>
    </p:bg>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5488"/>
            <a:ext cx="8134350" cy="772006"/>
          </a:xfrm>
        </p:spPr>
        <p:txBody>
          <a:bodyPr/>
          <a:lstStyle>
            <a:lvl1pPr marL="0" indent="0">
              <a:lnSpc>
                <a:spcPts val="3000"/>
              </a:lnSpc>
              <a:spcBef>
                <a:spcPts val="0"/>
              </a:spcBef>
              <a:buFontTx/>
              <a:buNone/>
              <a:defRPr sz="3600">
                <a:solidFill>
                  <a:schemeClr val="bg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0882"/>
            <a:ext cx="5362575" cy="1461939"/>
          </a:xfrm>
        </p:spPr>
        <p:txBody>
          <a:bodyPr/>
          <a:lstStyle>
            <a:lvl1pPr marL="0" indent="0">
              <a:spcBef>
                <a:spcPts val="600"/>
              </a:spcBef>
              <a:spcAft>
                <a:spcPts val="0"/>
              </a:spcAft>
              <a:buFontTx/>
              <a:buNone/>
              <a:defRPr sz="1800" b="1" i="0">
                <a:solidFill>
                  <a:srgbClr val="FFFFFF"/>
                </a:solidFill>
                <a:latin typeface="American Typewriter"/>
                <a:cs typeface="American Typewriter"/>
              </a:defRPr>
            </a:lvl1pPr>
            <a:lvl2pPr marL="0" indent="0">
              <a:spcBef>
                <a:spcPts val="0"/>
              </a:spcBef>
              <a:spcAft>
                <a:spcPts val="0"/>
              </a:spcAft>
              <a:buFontTx/>
              <a:buNone/>
              <a:defRPr sz="1800">
                <a:solidFill>
                  <a:srgbClr val="FFFFFF"/>
                </a:solidFill>
              </a:defRPr>
            </a:lvl2pPr>
            <a:lvl3pPr marL="216000" indent="-216000">
              <a:spcBef>
                <a:spcPts val="0"/>
              </a:spcBef>
              <a:spcAft>
                <a:spcPts val="0"/>
              </a:spcAft>
              <a:buFont typeface="Arial"/>
              <a:buChar char="•"/>
              <a:defRPr sz="1800">
                <a:solidFill>
                  <a:srgbClr val="FFFFFF"/>
                </a:solidFill>
              </a:defRPr>
            </a:lvl3pPr>
            <a:lvl4pPr marL="0" indent="0">
              <a:spcBef>
                <a:spcPts val="600"/>
              </a:spcBef>
              <a:spcAft>
                <a:spcPts val="0"/>
              </a:spcAft>
              <a:buFontTx/>
              <a:buNone/>
              <a:defRPr sz="1800" b="1" i="0">
                <a:solidFill>
                  <a:srgbClr val="FFFFFF"/>
                </a:solidFill>
                <a:latin typeface="American Typewriter"/>
                <a:cs typeface="American Typewriter"/>
              </a:defRPr>
            </a:lvl4pPr>
            <a:lvl5pPr marL="0" indent="0">
              <a:spcBef>
                <a:spcPts val="0"/>
              </a:spcBef>
              <a:spcAft>
                <a:spcPts val="0"/>
              </a:spcAft>
              <a:buFontTx/>
              <a:buNone/>
              <a:defRPr sz="18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Actionaid_Logo_WhiteOu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825" y="0"/>
            <a:ext cx="1693154" cy="1304935"/>
          </a:xfrm>
          <a:prstGeom prst="rect">
            <a:avLst/>
          </a:prstGeom>
        </p:spPr>
      </p:pic>
    </p:spTree>
    <p:extLst>
      <p:ext uri="{BB962C8B-B14F-4D97-AF65-F5344CB8AC3E}">
        <p14:creationId xmlns:p14="http://schemas.microsoft.com/office/powerpoint/2010/main" val="39595878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Op 4 Title + Sub-Head &amp; Content">
    <p:bg>
      <p:bgPr>
        <a:solidFill>
          <a:schemeClr val="tx2"/>
        </a:solidFill>
        <a:effectLst/>
      </p:bgPr>
    </p:bg>
    <p:spTree>
      <p:nvGrpSpPr>
        <p:cNvPr id="1" name=""/>
        <p:cNvGrpSpPr/>
        <p:nvPr/>
      </p:nvGrpSpPr>
      <p:grpSpPr>
        <a:xfrm>
          <a:off x="0" y="0"/>
          <a:ext cx="0" cy="0"/>
          <a:chOff x="0" y="0"/>
          <a:chExt cx="0" cy="0"/>
        </a:xfrm>
      </p:grpSpPr>
      <p:sp>
        <p:nvSpPr>
          <p:cNvPr id="8" name="Content Placeholder 2"/>
          <p:cNvSpPr>
            <a:spLocks noGrp="1"/>
          </p:cNvSpPr>
          <p:nvPr>
            <p:ph sz="half" idx="1"/>
          </p:nvPr>
        </p:nvSpPr>
        <p:spPr>
          <a:xfrm>
            <a:off x="504825" y="1605488"/>
            <a:ext cx="8134350" cy="772006"/>
          </a:xfrm>
        </p:spPr>
        <p:txBody>
          <a:bodyPr/>
          <a:lstStyle>
            <a:lvl1pPr marL="0" indent="0">
              <a:lnSpc>
                <a:spcPts val="3000"/>
              </a:lnSpc>
              <a:spcBef>
                <a:spcPts val="0"/>
              </a:spcBef>
              <a:buFontTx/>
              <a:buNone/>
              <a:defRPr sz="3600">
                <a:solidFill>
                  <a:schemeClr val="bg2"/>
                </a:solidFill>
                <a:latin typeface="American Typewriter"/>
                <a:cs typeface="American Typewriter"/>
              </a:defRPr>
            </a:lvl1pPr>
            <a:lvl2pPr marL="0" indent="0">
              <a:lnSpc>
                <a:spcPts val="3000"/>
              </a:lnSpc>
              <a:spcBef>
                <a:spcPts val="0"/>
              </a:spcBef>
              <a:buFontTx/>
              <a:buNone/>
              <a:defRPr sz="2600">
                <a:latin typeface="American Typewriter"/>
                <a:cs typeface="American Typewriter"/>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11" name="Content Placeholder 2"/>
          <p:cNvSpPr>
            <a:spLocks noGrp="1"/>
          </p:cNvSpPr>
          <p:nvPr>
            <p:ph idx="10"/>
          </p:nvPr>
        </p:nvSpPr>
        <p:spPr>
          <a:xfrm>
            <a:off x="504825" y="2530882"/>
            <a:ext cx="5362575" cy="1461939"/>
          </a:xfrm>
        </p:spPr>
        <p:txBody>
          <a:bodyPr/>
          <a:lstStyle>
            <a:lvl1pPr marL="0" indent="0">
              <a:spcBef>
                <a:spcPts val="600"/>
              </a:spcBef>
              <a:spcAft>
                <a:spcPts val="0"/>
              </a:spcAft>
              <a:buFontTx/>
              <a:buNone/>
              <a:defRPr sz="1800" b="1" i="0">
                <a:solidFill>
                  <a:srgbClr val="FFFFFF"/>
                </a:solidFill>
                <a:latin typeface="American Typewriter"/>
                <a:cs typeface="American Typewriter"/>
              </a:defRPr>
            </a:lvl1pPr>
            <a:lvl2pPr marL="0" indent="0">
              <a:spcBef>
                <a:spcPts val="0"/>
              </a:spcBef>
              <a:spcAft>
                <a:spcPts val="0"/>
              </a:spcAft>
              <a:buFontTx/>
              <a:buNone/>
              <a:defRPr sz="1800">
                <a:solidFill>
                  <a:srgbClr val="FFFFFF"/>
                </a:solidFill>
              </a:defRPr>
            </a:lvl2pPr>
            <a:lvl3pPr marL="216000" indent="-216000">
              <a:spcBef>
                <a:spcPts val="0"/>
              </a:spcBef>
              <a:spcAft>
                <a:spcPts val="0"/>
              </a:spcAft>
              <a:buFont typeface="Arial"/>
              <a:buChar char="•"/>
              <a:defRPr sz="1800">
                <a:solidFill>
                  <a:srgbClr val="FFFFFF"/>
                </a:solidFill>
              </a:defRPr>
            </a:lvl3pPr>
            <a:lvl4pPr marL="0" indent="0">
              <a:spcBef>
                <a:spcPts val="600"/>
              </a:spcBef>
              <a:spcAft>
                <a:spcPts val="0"/>
              </a:spcAft>
              <a:buFontTx/>
              <a:buNone/>
              <a:defRPr sz="1800" b="1" i="0">
                <a:solidFill>
                  <a:srgbClr val="FFFFFF"/>
                </a:solidFill>
                <a:latin typeface="American Typewriter"/>
                <a:cs typeface="American Typewriter"/>
              </a:defRPr>
            </a:lvl4pPr>
            <a:lvl5pPr marL="0" indent="0">
              <a:spcBef>
                <a:spcPts val="0"/>
              </a:spcBef>
              <a:spcAft>
                <a:spcPts val="0"/>
              </a:spcAft>
              <a:buFontTx/>
              <a:buNone/>
              <a:defRPr sz="1800">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4096" y="425080"/>
            <a:ext cx="1462087" cy="369538"/>
          </a:xfrm>
          <a:prstGeom prst="rect">
            <a:avLst/>
          </a:prstGeom>
        </p:spPr>
      </p:pic>
    </p:spTree>
    <p:extLst>
      <p:ext uri="{BB962C8B-B14F-4D97-AF65-F5344CB8AC3E}">
        <p14:creationId xmlns:p14="http://schemas.microsoft.com/office/powerpoint/2010/main" val="380008116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77108"/>
          </a:xfrm>
          <a:prstGeom prst="rect">
            <a:avLst/>
          </a:prstGeom>
        </p:spPr>
        <p:txBody>
          <a:bodyPr vert="horz" lIns="0" tIns="0" rIns="0" bIns="0" rtlCol="0" anchor="t" anchorCtr="0">
            <a:spAutoFit/>
          </a:bodyPr>
          <a:lstStyle/>
          <a:p>
            <a:r>
              <a:rPr lang="en-US" dirty="0"/>
              <a:t>Click to edit Master title style</a:t>
            </a:r>
          </a:p>
        </p:txBody>
      </p:sp>
      <p:sp>
        <p:nvSpPr>
          <p:cNvPr id="3" name="Text Placeholder 2"/>
          <p:cNvSpPr>
            <a:spLocks noGrp="1"/>
          </p:cNvSpPr>
          <p:nvPr>
            <p:ph type="body" idx="1"/>
          </p:nvPr>
        </p:nvSpPr>
        <p:spPr>
          <a:xfrm>
            <a:off x="457200" y="1600200"/>
            <a:ext cx="8229600" cy="2191369"/>
          </a:xfrm>
          <a:prstGeom prst="rect">
            <a:avLst/>
          </a:prstGeom>
        </p:spPr>
        <p:txBody>
          <a:bodyPr vert="horz" lIns="0" tIns="0" rIns="0" bIns="0" rtlCol="0" anchor="t" anchorCtr="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70" r:id="rId2"/>
    <p:sldLayoutId id="2147493457" r:id="rId3"/>
    <p:sldLayoutId id="2147493468" r:id="rId4"/>
    <p:sldLayoutId id="2147493471" r:id="rId5"/>
    <p:sldLayoutId id="2147493477" r:id="rId6"/>
    <p:sldLayoutId id="2147493469" r:id="rId7"/>
    <p:sldLayoutId id="2147493472" r:id="rId8"/>
    <p:sldLayoutId id="2147493478" r:id="rId9"/>
    <p:sldLayoutId id="2147493458" r:id="rId10"/>
    <p:sldLayoutId id="2147493475" r:id="rId11"/>
    <p:sldLayoutId id="2147493476" r:id="rId12"/>
    <p:sldLayoutId id="2147493473" r:id="rId13"/>
    <p:sldLayoutId id="2147493474" r:id="rId14"/>
  </p:sldLayoutIdLst>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hf sldNum="0" hdr="0" ftr="0"/>
  <p:txStyles>
    <p:titleStyle>
      <a:lvl1pPr algn="l" defTabSz="457200" rtl="0" eaLnBrk="1" latinLnBrk="0" hangingPunct="1">
        <a:spcBef>
          <a:spcPct val="0"/>
        </a:spcBef>
        <a:buNone/>
        <a:defRPr sz="4400" kern="1200">
          <a:solidFill>
            <a:schemeClr val="tx1"/>
          </a:solidFill>
          <a:latin typeface="American Typewriter"/>
          <a:ea typeface="+mj-ea"/>
          <a:cs typeface="American Typewriter"/>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5488"/>
            <a:ext cx="8134350" cy="3444814"/>
          </a:xfrm>
        </p:spPr>
        <p:txBody>
          <a:bodyPr>
            <a:normAutofit/>
          </a:bodyPr>
          <a:lstStyle/>
          <a:p>
            <a:r>
              <a:rPr lang="en-US" dirty="0"/>
              <a:t>The rules of the game:</a:t>
            </a:r>
          </a:p>
          <a:p>
            <a:endParaRPr lang="en-US" dirty="0"/>
          </a:p>
          <a:p>
            <a:endParaRPr lang="en-US" dirty="0"/>
          </a:p>
          <a:p>
            <a:r>
              <a:rPr lang="en-US" dirty="0"/>
              <a:t>Clauses in tax treaties </a:t>
            </a:r>
          </a:p>
          <a:p>
            <a:r>
              <a:rPr lang="en-US" dirty="0"/>
              <a:t>&amp; why they matter</a:t>
            </a:r>
          </a:p>
          <a:p>
            <a:endParaRPr lang="en-US" dirty="0"/>
          </a:p>
          <a:p>
            <a:endParaRPr lang="en-US" dirty="0"/>
          </a:p>
          <a:p>
            <a:r>
              <a:rPr lang="en-US" dirty="0"/>
              <a:t>Presentation By</a:t>
            </a:r>
          </a:p>
          <a:p>
            <a:r>
              <a:rPr lang="en-US" dirty="0"/>
              <a:t>Musonda Kabinga</a:t>
            </a:r>
          </a:p>
          <a:p>
            <a:endParaRPr lang="en-US" dirty="0"/>
          </a:p>
        </p:txBody>
      </p:sp>
    </p:spTree>
    <p:extLst>
      <p:ext uri="{BB962C8B-B14F-4D97-AF65-F5344CB8AC3E}">
        <p14:creationId xmlns:p14="http://schemas.microsoft.com/office/powerpoint/2010/main" val="115558981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461429" y="879232"/>
            <a:ext cx="7823248" cy="464234"/>
          </a:xfrm>
        </p:spPr>
        <p:txBody>
          <a:bodyPr>
            <a:normAutofit fontScale="55000" lnSpcReduction="20000"/>
          </a:bodyPr>
          <a:lstStyle/>
          <a:p>
            <a:r>
              <a:rPr lang="en-US" dirty="0"/>
              <a:t>Division of tax rights (UN Model&amp; OECD Model)</a:t>
            </a:r>
          </a:p>
        </p:txBody>
      </p:sp>
      <p:graphicFrame>
        <p:nvGraphicFramePr>
          <p:cNvPr id="2" name="Content Placeholder 1">
            <a:extLst>
              <a:ext uri="{FF2B5EF4-FFF2-40B4-BE49-F238E27FC236}">
                <a16:creationId xmlns:a16="http://schemas.microsoft.com/office/drawing/2014/main" id="{D7A702F6-21E4-4DD0-89F6-AF16FC7CF33B}"/>
              </a:ext>
            </a:extLst>
          </p:cNvPr>
          <p:cNvGraphicFramePr>
            <a:graphicFrameLocks noGrp="1"/>
          </p:cNvGraphicFramePr>
          <p:nvPr>
            <p:ph idx="10"/>
            <p:extLst>
              <p:ext uri="{D42A27DB-BD31-4B8C-83A1-F6EECF244321}">
                <p14:modId xmlns:p14="http://schemas.microsoft.com/office/powerpoint/2010/main" val="4018490863"/>
              </p:ext>
            </p:extLst>
          </p:nvPr>
        </p:nvGraphicFramePr>
        <p:xfrm>
          <a:off x="617367" y="1575583"/>
          <a:ext cx="7963925" cy="5003800"/>
        </p:xfrm>
        <a:graphic>
          <a:graphicData uri="http://schemas.openxmlformats.org/drawingml/2006/table">
            <a:tbl>
              <a:tblPr firstRow="1" bandRow="1">
                <a:tableStyleId>{5C22544A-7EE6-4342-B048-85BDC9FD1C3A}</a:tableStyleId>
              </a:tblPr>
              <a:tblGrid>
                <a:gridCol w="1951917">
                  <a:extLst>
                    <a:ext uri="{9D8B030D-6E8A-4147-A177-3AD203B41FA5}">
                      <a16:colId xmlns:a16="http://schemas.microsoft.com/office/drawing/2014/main" val="2738110320"/>
                    </a:ext>
                  </a:extLst>
                </a:gridCol>
                <a:gridCol w="4369703">
                  <a:extLst>
                    <a:ext uri="{9D8B030D-6E8A-4147-A177-3AD203B41FA5}">
                      <a16:colId xmlns:a16="http://schemas.microsoft.com/office/drawing/2014/main" val="2679747500"/>
                    </a:ext>
                  </a:extLst>
                </a:gridCol>
                <a:gridCol w="1642305">
                  <a:extLst>
                    <a:ext uri="{9D8B030D-6E8A-4147-A177-3AD203B41FA5}">
                      <a16:colId xmlns:a16="http://schemas.microsoft.com/office/drawing/2014/main" val="626533131"/>
                    </a:ext>
                  </a:extLst>
                </a:gridCol>
              </a:tblGrid>
              <a:tr h="370840">
                <a:tc>
                  <a:txBody>
                    <a:bodyPr/>
                    <a:lstStyle/>
                    <a:p>
                      <a:r>
                        <a:rPr lang="en-ZA" sz="1400" b="1" dirty="0">
                          <a:latin typeface="American Typewriter"/>
                        </a:rPr>
                        <a:t>Which Article </a:t>
                      </a:r>
                    </a:p>
                  </a:txBody>
                  <a:tcPr/>
                </a:tc>
                <a:tc>
                  <a:txBody>
                    <a:bodyPr/>
                    <a:lstStyle/>
                    <a:p>
                      <a:r>
                        <a:rPr lang="en-ZA" sz="1400" b="1" dirty="0">
                          <a:latin typeface="American Typewriter"/>
                        </a:rPr>
                        <a:t>What is it About </a:t>
                      </a:r>
                    </a:p>
                  </a:txBody>
                  <a:tcPr/>
                </a:tc>
                <a:tc>
                  <a:txBody>
                    <a:bodyPr/>
                    <a:lstStyle/>
                    <a:p>
                      <a:r>
                        <a:rPr lang="en-ZA" sz="1400" b="1" dirty="0">
                          <a:latin typeface="American Typewriter"/>
                        </a:rPr>
                        <a:t>What's Good for a Developing Country </a:t>
                      </a:r>
                    </a:p>
                  </a:txBody>
                  <a:tcPr/>
                </a:tc>
                <a:extLst>
                  <a:ext uri="{0D108BD9-81ED-4DB2-BD59-A6C34878D82A}">
                    <a16:rowId xmlns:a16="http://schemas.microsoft.com/office/drawing/2014/main" val="1657936514"/>
                  </a:ext>
                </a:extLst>
              </a:tr>
              <a:tr h="370840">
                <a:tc>
                  <a:txBody>
                    <a:bodyPr/>
                    <a:lstStyle/>
                    <a:p>
                      <a:r>
                        <a:rPr lang="en-ZA" sz="1400" dirty="0">
                          <a:latin typeface="American Typewriter"/>
                        </a:rPr>
                        <a:t>UN Model Article (11) “</a:t>
                      </a:r>
                      <a:r>
                        <a:rPr lang="en-ZA" sz="1400" i="1" dirty="0">
                          <a:latin typeface="American Typewriter"/>
                        </a:rPr>
                        <a:t>Interest Payments</a:t>
                      </a:r>
                      <a:r>
                        <a:rPr lang="en-ZA" sz="1400" dirty="0">
                          <a:latin typeface="American Typewriter"/>
                        </a:rPr>
                        <a:t>”</a:t>
                      </a:r>
                    </a:p>
                  </a:txBody>
                  <a:tcPr/>
                </a:tc>
                <a:tc>
                  <a:txBody>
                    <a:bodyPr/>
                    <a:lstStyle/>
                    <a:p>
                      <a:r>
                        <a:rPr lang="en-ZA" sz="1400" dirty="0">
                          <a:latin typeface="American Typewriter"/>
                        </a:rPr>
                        <a:t>Withholding tax rate: Interest </a:t>
                      </a:r>
                    </a:p>
                    <a:p>
                      <a:r>
                        <a:rPr lang="en-ZA" sz="1400" dirty="0">
                          <a:latin typeface="American Typewriter"/>
                        </a:rPr>
                        <a:t>UN =(WHT in 0%) * </a:t>
                      </a:r>
                      <a:r>
                        <a:rPr lang="en-ZA" sz="1400" dirty="0">
                          <a:solidFill>
                            <a:schemeClr val="tx2"/>
                          </a:solidFill>
                          <a:latin typeface="American Typewriter"/>
                        </a:rPr>
                        <a:t>% to be established through bilateral negotiations </a:t>
                      </a:r>
                    </a:p>
                    <a:p>
                      <a:r>
                        <a:rPr lang="en-ZA" sz="1400" dirty="0">
                          <a:latin typeface="American Typewriter"/>
                        </a:rPr>
                        <a:t>OECD =(10%) </a:t>
                      </a:r>
                    </a:p>
                  </a:txBody>
                  <a:tcPr/>
                </a:tc>
                <a:tc>
                  <a:txBody>
                    <a:bodyPr/>
                    <a:lstStyle/>
                    <a:p>
                      <a:r>
                        <a:rPr lang="en-ZA" sz="1400" dirty="0">
                          <a:latin typeface="American Typewriter"/>
                        </a:rPr>
                        <a:t>No threshold or (a high cap at 15%) </a:t>
                      </a:r>
                    </a:p>
                  </a:txBody>
                  <a:tcPr/>
                </a:tc>
                <a:extLst>
                  <a:ext uri="{0D108BD9-81ED-4DB2-BD59-A6C34878D82A}">
                    <a16:rowId xmlns:a16="http://schemas.microsoft.com/office/drawing/2014/main" val="3260943423"/>
                  </a:ext>
                </a:extLst>
              </a:tr>
              <a:tr h="370840">
                <a:tc>
                  <a:txBody>
                    <a:bodyPr/>
                    <a:lstStyle/>
                    <a:p>
                      <a:r>
                        <a:rPr lang="en-ZA" sz="1400" dirty="0">
                          <a:latin typeface="American Typewriter"/>
                        </a:rPr>
                        <a:t>UN Model Article  (5) “</a:t>
                      </a:r>
                      <a:r>
                        <a:rPr lang="en-ZA" sz="1400" i="1" dirty="0">
                          <a:latin typeface="American Typewriter"/>
                        </a:rPr>
                        <a:t>Permanent Establishment</a:t>
                      </a:r>
                      <a:r>
                        <a:rPr lang="en-ZA" sz="1400" dirty="0">
                          <a:latin typeface="American Typewriter"/>
                        </a:rPr>
                        <a:t>”</a:t>
                      </a:r>
                    </a:p>
                  </a:txBody>
                  <a:tcPr/>
                </a:tc>
                <a:tc>
                  <a:txBody>
                    <a:bodyPr/>
                    <a:lstStyle/>
                    <a:p>
                      <a:r>
                        <a:rPr lang="en-ZA" sz="1400" dirty="0">
                          <a:latin typeface="American Typewriter"/>
                        </a:rPr>
                        <a:t>UN=(6 months test for a building or construction Site)</a:t>
                      </a:r>
                    </a:p>
                    <a:p>
                      <a:endParaRPr lang="en-ZA" sz="1400" dirty="0">
                        <a:latin typeface="American Typewriter"/>
                      </a:endParaRPr>
                    </a:p>
                    <a:p>
                      <a:r>
                        <a:rPr lang="en-ZA" sz="1400" dirty="0">
                          <a:latin typeface="American Typewriter"/>
                        </a:rPr>
                        <a:t>OECD=(12 months)</a:t>
                      </a:r>
                    </a:p>
                  </a:txBody>
                  <a:tcPr/>
                </a:tc>
                <a:tc>
                  <a:txBody>
                    <a:bodyPr/>
                    <a:lstStyle/>
                    <a:p>
                      <a:r>
                        <a:rPr lang="en-ZA" sz="1400" dirty="0">
                          <a:latin typeface="American Typewriter"/>
                        </a:rPr>
                        <a:t>No threshold or very few months </a:t>
                      </a:r>
                    </a:p>
                  </a:txBody>
                  <a:tcPr/>
                </a:tc>
                <a:extLst>
                  <a:ext uri="{0D108BD9-81ED-4DB2-BD59-A6C34878D82A}">
                    <a16:rowId xmlns:a16="http://schemas.microsoft.com/office/drawing/2014/main" val="3418907125"/>
                  </a:ext>
                </a:extLst>
              </a:tr>
              <a:tr h="370840">
                <a:tc>
                  <a:txBody>
                    <a:bodyPr/>
                    <a:lstStyle/>
                    <a:p>
                      <a:r>
                        <a:rPr lang="en-ZA" sz="1400" dirty="0">
                          <a:latin typeface="American Typewriter"/>
                        </a:rPr>
                        <a:t>UN Model Article 12 (a)</a:t>
                      </a:r>
                    </a:p>
                    <a:p>
                      <a:endParaRPr lang="en-ZA" sz="1400" dirty="0">
                        <a:latin typeface="American Typewriter"/>
                      </a:endParaRPr>
                    </a:p>
                    <a:p>
                      <a:r>
                        <a:rPr lang="en-ZA" sz="1400" dirty="0">
                          <a:latin typeface="American Typewriter"/>
                        </a:rPr>
                        <a:t>“</a:t>
                      </a:r>
                      <a:r>
                        <a:rPr lang="en-ZA" sz="1400" i="1" dirty="0">
                          <a:latin typeface="American Typewriter"/>
                        </a:rPr>
                        <a:t>Technical Services</a:t>
                      </a:r>
                      <a:r>
                        <a:rPr lang="en-ZA" sz="1400" dirty="0">
                          <a:latin typeface="American Typewriter"/>
                        </a:rPr>
                        <a:t>”</a:t>
                      </a:r>
                    </a:p>
                  </a:txBody>
                  <a:tcPr/>
                </a:tc>
                <a:tc>
                  <a:txBody>
                    <a:bodyPr/>
                    <a:lstStyle/>
                    <a:p>
                      <a:r>
                        <a:rPr lang="en-US" sz="1400" b="0" i="0" kern="1200" dirty="0">
                          <a:solidFill>
                            <a:schemeClr val="dk1"/>
                          </a:solidFill>
                          <a:effectLst/>
                          <a:latin typeface="American Typewriter"/>
                          <a:ea typeface="+mn-ea"/>
                          <a:cs typeface="+mn-cs"/>
                        </a:rPr>
                        <a:t>Withholding tax on payments of fees for technical services made to non-residents. Any payment in consideration for any service of a managerial, technical or consultancy nature</a:t>
                      </a:r>
                    </a:p>
                    <a:p>
                      <a:endParaRPr lang="en-US" sz="1400" b="0" i="0" kern="1200" dirty="0">
                        <a:solidFill>
                          <a:schemeClr val="dk1"/>
                        </a:solidFill>
                        <a:effectLst/>
                        <a:latin typeface="American Typewriter"/>
                        <a:ea typeface="+mn-ea"/>
                        <a:cs typeface="+mn-cs"/>
                      </a:endParaRPr>
                    </a:p>
                    <a:p>
                      <a:r>
                        <a:rPr lang="en-US" sz="1400" b="0" i="0" kern="1200" dirty="0">
                          <a:solidFill>
                            <a:schemeClr val="dk1"/>
                          </a:solidFill>
                          <a:effectLst/>
                          <a:latin typeface="American Typewriter"/>
                          <a:ea typeface="+mn-ea"/>
                          <a:cs typeface="+mn-cs"/>
                        </a:rPr>
                        <a:t>UN = Yes</a:t>
                      </a:r>
                    </a:p>
                    <a:p>
                      <a:r>
                        <a:rPr lang="en-US" sz="1400" b="0" i="0" kern="1200" dirty="0">
                          <a:solidFill>
                            <a:schemeClr val="dk1"/>
                          </a:solidFill>
                          <a:effectLst/>
                          <a:latin typeface="American Typewriter"/>
                          <a:ea typeface="+mn-ea"/>
                          <a:cs typeface="+mn-cs"/>
                        </a:rPr>
                        <a:t>OECD = No</a:t>
                      </a:r>
                      <a:endParaRPr lang="en-ZA" sz="1400" dirty="0">
                        <a:latin typeface="American Typewriter"/>
                      </a:endParaRPr>
                    </a:p>
                  </a:txBody>
                  <a:tcPr/>
                </a:tc>
                <a:tc>
                  <a:txBody>
                    <a:bodyPr/>
                    <a:lstStyle/>
                    <a:p>
                      <a:r>
                        <a:rPr lang="en-ZA" sz="1400" dirty="0">
                          <a:latin typeface="American Typewriter"/>
                        </a:rPr>
                        <a:t>No threshold or (a high cap at 15%)  </a:t>
                      </a:r>
                    </a:p>
                  </a:txBody>
                  <a:tcPr/>
                </a:tc>
                <a:extLst>
                  <a:ext uri="{0D108BD9-81ED-4DB2-BD59-A6C34878D82A}">
                    <a16:rowId xmlns:a16="http://schemas.microsoft.com/office/drawing/2014/main" val="3489172269"/>
                  </a:ext>
                </a:extLst>
              </a:tr>
              <a:tr h="370840">
                <a:tc>
                  <a:txBody>
                    <a:bodyPr/>
                    <a:lstStyle/>
                    <a:p>
                      <a:endParaRPr lang="en-ZA" sz="1400" dirty="0">
                        <a:latin typeface="American Typewriter"/>
                      </a:endParaRPr>
                    </a:p>
                  </a:txBody>
                  <a:tcPr/>
                </a:tc>
                <a:tc>
                  <a:txBody>
                    <a:bodyPr/>
                    <a:lstStyle/>
                    <a:p>
                      <a:endParaRPr lang="en-ZA" sz="1400">
                        <a:latin typeface="American Typewriter"/>
                      </a:endParaRPr>
                    </a:p>
                  </a:txBody>
                  <a:tcPr/>
                </a:tc>
                <a:tc>
                  <a:txBody>
                    <a:bodyPr/>
                    <a:lstStyle/>
                    <a:p>
                      <a:endParaRPr lang="en-ZA" sz="1400" dirty="0">
                        <a:latin typeface="American Typewriter"/>
                      </a:endParaRPr>
                    </a:p>
                  </a:txBody>
                  <a:tcPr/>
                </a:tc>
                <a:extLst>
                  <a:ext uri="{0D108BD9-81ED-4DB2-BD59-A6C34878D82A}">
                    <a16:rowId xmlns:a16="http://schemas.microsoft.com/office/drawing/2014/main" val="3753086538"/>
                  </a:ext>
                </a:extLst>
              </a:tr>
            </a:tbl>
          </a:graphicData>
        </a:graphic>
      </p:graphicFrame>
    </p:spTree>
    <p:extLst>
      <p:ext uri="{BB962C8B-B14F-4D97-AF65-F5344CB8AC3E}">
        <p14:creationId xmlns:p14="http://schemas.microsoft.com/office/powerpoint/2010/main" val="42209113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463039" y="1111349"/>
            <a:ext cx="7176135" cy="436098"/>
          </a:xfrm>
        </p:spPr>
        <p:txBody>
          <a:bodyPr>
            <a:normAutofit fontScale="40000" lnSpcReduction="20000"/>
          </a:bodyPr>
          <a:lstStyle/>
          <a:p>
            <a:r>
              <a:rPr lang="en-US" dirty="0"/>
              <a:t>Unbalanced Taxing Rights – Revelations from the </a:t>
            </a:r>
            <a:r>
              <a:rPr lang="en-US" b="1" dirty="0"/>
              <a:t>Mistreated Report </a:t>
            </a:r>
            <a:endParaRPr lang="en-US" dirty="0"/>
          </a:p>
        </p:txBody>
      </p:sp>
      <p:sp>
        <p:nvSpPr>
          <p:cNvPr id="4" name="Content Placeholder 3">
            <a:extLst>
              <a:ext uri="{FF2B5EF4-FFF2-40B4-BE49-F238E27FC236}">
                <a16:creationId xmlns:a16="http://schemas.microsoft.com/office/drawing/2014/main" id="{32FB276F-98A3-453F-8423-5AFB805FB03D}"/>
              </a:ext>
            </a:extLst>
          </p:cNvPr>
          <p:cNvSpPr>
            <a:spLocks noGrp="1"/>
          </p:cNvSpPr>
          <p:nvPr>
            <p:ph idx="10"/>
          </p:nvPr>
        </p:nvSpPr>
        <p:spPr>
          <a:xfrm>
            <a:off x="504825" y="5186530"/>
            <a:ext cx="7724775" cy="1411218"/>
          </a:xfrm>
        </p:spPr>
        <p:txBody>
          <a:bodyPr/>
          <a:lstStyle/>
          <a:p>
            <a:r>
              <a:rPr lang="en-US" b="0" dirty="0"/>
              <a:t>Treaties that lower-income countries have with OECD countries take away more rights to tax than treaties with fellow non-OECD countries, which tend to be more favorable for lower-income countries</a:t>
            </a:r>
            <a:endParaRPr lang="en-ZA" b="0" dirty="0"/>
          </a:p>
        </p:txBody>
      </p:sp>
      <p:pic>
        <p:nvPicPr>
          <p:cNvPr id="8" name="Picture 7" descr="Screen Shot 2016-03-13 at 18.28.44.png">
            <a:extLst>
              <a:ext uri="{FF2B5EF4-FFF2-40B4-BE49-F238E27FC236}">
                <a16:creationId xmlns:a16="http://schemas.microsoft.com/office/drawing/2014/main" id="{EA77BE1B-5268-493B-8792-B0552328DE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01847">
            <a:off x="2479088" y="1825873"/>
            <a:ext cx="3637968" cy="3047102"/>
          </a:xfrm>
          <a:prstGeom prst="rect">
            <a:avLst/>
          </a:prstGeom>
        </p:spPr>
      </p:pic>
    </p:spTree>
    <p:extLst>
      <p:ext uri="{BB962C8B-B14F-4D97-AF65-F5344CB8AC3E}">
        <p14:creationId xmlns:p14="http://schemas.microsoft.com/office/powerpoint/2010/main" val="235638089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83211" y="1406769"/>
            <a:ext cx="7347405" cy="393896"/>
          </a:xfrm>
        </p:spPr>
        <p:txBody>
          <a:bodyPr>
            <a:normAutofit fontScale="77500" lnSpcReduction="20000"/>
          </a:bodyPr>
          <a:lstStyle/>
          <a:p>
            <a:r>
              <a:rPr lang="en-US" dirty="0"/>
              <a:t> Unbalanced Taxing Rights </a:t>
            </a:r>
          </a:p>
        </p:txBody>
      </p:sp>
      <p:sp>
        <p:nvSpPr>
          <p:cNvPr id="7" name="Content Placeholder 6"/>
          <p:cNvSpPr>
            <a:spLocks noGrp="1"/>
          </p:cNvSpPr>
          <p:nvPr>
            <p:ph idx="10"/>
          </p:nvPr>
        </p:nvSpPr>
        <p:spPr>
          <a:xfrm>
            <a:off x="504825" y="2025749"/>
            <a:ext cx="7347404" cy="3860794"/>
          </a:xfrm>
        </p:spPr>
        <p:txBody>
          <a:bodyPr>
            <a:normAutofit/>
          </a:bodyPr>
          <a:lstStyle/>
          <a:p>
            <a:pPr marL="285750" indent="-285750">
              <a:buFont typeface="Wingdings" panose="05000000000000000000" pitchFamily="2" charset="2"/>
              <a:buChar char="§"/>
            </a:pPr>
            <a:r>
              <a:rPr lang="en-GB" b="0" dirty="0"/>
              <a:t> </a:t>
            </a:r>
            <a:r>
              <a:rPr lang="en-ZA" b="0" dirty="0"/>
              <a:t>Treaties with the UK and Italy had the highest number of treaties with lower income Asian and Sub-Saharan countries that are restrictive. This was followed by Germany with China, Kuwait and Mauritius building a rapidly growing number of very restrictive treaties</a:t>
            </a:r>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r>
              <a:rPr lang="en-ZA" b="0" dirty="0"/>
              <a:t>Tax treaties limit the taxing rights of countries that sign the treaty and companies may take advantage of the taxing restraints by structuring their investment in certain countries based on the availability of favourable treaties</a:t>
            </a:r>
            <a:endParaRPr lang="en-GB" b="0" dirty="0"/>
          </a:p>
        </p:txBody>
      </p:sp>
    </p:spTree>
    <p:extLst>
      <p:ext uri="{BB962C8B-B14F-4D97-AF65-F5344CB8AC3E}">
        <p14:creationId xmlns:p14="http://schemas.microsoft.com/office/powerpoint/2010/main" val="6335226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83211" y="1406769"/>
            <a:ext cx="7347405" cy="393896"/>
          </a:xfrm>
        </p:spPr>
        <p:txBody>
          <a:bodyPr>
            <a:normAutofit fontScale="77500" lnSpcReduction="20000"/>
          </a:bodyPr>
          <a:lstStyle/>
          <a:p>
            <a:r>
              <a:rPr lang="en-US" dirty="0"/>
              <a:t> Unbalanced Taxing Rights </a:t>
            </a:r>
          </a:p>
        </p:txBody>
      </p:sp>
      <p:sp>
        <p:nvSpPr>
          <p:cNvPr id="7" name="Content Placeholder 6"/>
          <p:cNvSpPr>
            <a:spLocks noGrp="1"/>
          </p:cNvSpPr>
          <p:nvPr>
            <p:ph idx="10"/>
          </p:nvPr>
        </p:nvSpPr>
        <p:spPr>
          <a:xfrm>
            <a:off x="504825" y="2025749"/>
            <a:ext cx="7347404" cy="3860794"/>
          </a:xfrm>
        </p:spPr>
        <p:txBody>
          <a:bodyPr>
            <a:normAutofit/>
          </a:bodyPr>
          <a:lstStyle/>
          <a:p>
            <a:r>
              <a:rPr lang="en-GB" b="0" dirty="0"/>
              <a:t> </a:t>
            </a:r>
            <a:r>
              <a:rPr lang="en-ZA" sz="1400" dirty="0"/>
              <a:t>A sample of modern era tax deals that completely ban tax on interest payments paid to overseas lenders in the treaty partner country</a:t>
            </a:r>
          </a:p>
          <a:p>
            <a:pPr marL="285750" indent="-285750">
              <a:buFont typeface="Wingdings" panose="05000000000000000000" pitchFamily="2" charset="2"/>
              <a:buChar char="§"/>
            </a:pPr>
            <a:endParaRPr lang="en-GB" b="0" dirty="0"/>
          </a:p>
        </p:txBody>
      </p:sp>
      <p:graphicFrame>
        <p:nvGraphicFramePr>
          <p:cNvPr id="8" name="Table 7">
            <a:extLst>
              <a:ext uri="{FF2B5EF4-FFF2-40B4-BE49-F238E27FC236}">
                <a16:creationId xmlns:a16="http://schemas.microsoft.com/office/drawing/2014/main" id="{9C36A307-C1A0-482C-9EE7-FCB0B77E29FE}"/>
              </a:ext>
            </a:extLst>
          </p:cNvPr>
          <p:cNvGraphicFramePr>
            <a:graphicFrameLocks noGrp="1"/>
          </p:cNvGraphicFramePr>
          <p:nvPr>
            <p:extLst>
              <p:ext uri="{D42A27DB-BD31-4B8C-83A1-F6EECF244321}">
                <p14:modId xmlns:p14="http://schemas.microsoft.com/office/powerpoint/2010/main" val="1748764798"/>
              </p:ext>
            </p:extLst>
          </p:nvPr>
        </p:nvGraphicFramePr>
        <p:xfrm>
          <a:off x="647114" y="2926080"/>
          <a:ext cx="6991644" cy="2152357"/>
        </p:xfrm>
        <a:graphic>
          <a:graphicData uri="http://schemas.openxmlformats.org/drawingml/2006/table">
            <a:tbl>
              <a:tblPr firstRow="1" firstCol="1" bandRow="1"/>
              <a:tblGrid>
                <a:gridCol w="1747911">
                  <a:extLst>
                    <a:ext uri="{9D8B030D-6E8A-4147-A177-3AD203B41FA5}">
                      <a16:colId xmlns:a16="http://schemas.microsoft.com/office/drawing/2014/main" val="586826999"/>
                    </a:ext>
                  </a:extLst>
                </a:gridCol>
                <a:gridCol w="1747911">
                  <a:extLst>
                    <a:ext uri="{9D8B030D-6E8A-4147-A177-3AD203B41FA5}">
                      <a16:colId xmlns:a16="http://schemas.microsoft.com/office/drawing/2014/main" val="3546149504"/>
                    </a:ext>
                  </a:extLst>
                </a:gridCol>
                <a:gridCol w="1747911">
                  <a:extLst>
                    <a:ext uri="{9D8B030D-6E8A-4147-A177-3AD203B41FA5}">
                      <a16:colId xmlns:a16="http://schemas.microsoft.com/office/drawing/2014/main" val="903099508"/>
                    </a:ext>
                  </a:extLst>
                </a:gridCol>
                <a:gridCol w="1747911">
                  <a:extLst>
                    <a:ext uri="{9D8B030D-6E8A-4147-A177-3AD203B41FA5}">
                      <a16:colId xmlns:a16="http://schemas.microsoft.com/office/drawing/2014/main" val="2098940154"/>
                    </a:ext>
                  </a:extLst>
                </a:gridCol>
              </a:tblGrid>
              <a:tr h="305465">
                <a:tc>
                  <a:txBody>
                    <a:bodyPr/>
                    <a:lstStyle/>
                    <a:p>
                      <a:pPr>
                        <a:lnSpc>
                          <a:spcPct val="107000"/>
                        </a:lnSpc>
                        <a:spcAft>
                          <a:spcPts val="0"/>
                        </a:spcAft>
                      </a:pPr>
                      <a:r>
                        <a:rPr lang="en-ZA" sz="1200" b="1" dirty="0">
                          <a:effectLst/>
                          <a:latin typeface="Calibri" panose="020F0502020204030204" pitchFamily="34" charset="0"/>
                          <a:ea typeface="Calibri" panose="020F0502020204030204" pitchFamily="34" charset="0"/>
                          <a:cs typeface="Times New Roman" panose="02020603050405020304" pitchFamily="18" charset="0"/>
                        </a:rPr>
                        <a:t>Party 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b="1">
                          <a:effectLst/>
                          <a:latin typeface="Calibri" panose="020F0502020204030204" pitchFamily="34" charset="0"/>
                          <a:ea typeface="Calibri" panose="020F0502020204030204" pitchFamily="34" charset="0"/>
                          <a:cs typeface="Times New Roman" panose="02020603050405020304" pitchFamily="18" charset="0"/>
                        </a:rPr>
                        <a:t>Party 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b="1">
                          <a:effectLst/>
                          <a:latin typeface="Calibri" panose="020F0502020204030204" pitchFamily="34" charset="0"/>
                          <a:ea typeface="Calibri" panose="020F0502020204030204" pitchFamily="34" charset="0"/>
                          <a:cs typeface="Times New Roman" panose="02020603050405020304" pitchFamily="18" charset="0"/>
                        </a:rPr>
                        <a:t>Signed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b="1">
                          <a:effectLst/>
                          <a:latin typeface="Calibri" panose="020F0502020204030204" pitchFamily="34" charset="0"/>
                          <a:ea typeface="Calibri" panose="020F0502020204030204" pitchFamily="34" charset="0"/>
                          <a:cs typeface="Times New Roman" panose="02020603050405020304" pitchFamily="18" charset="0"/>
                        </a:rPr>
                        <a:t>Status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37936"/>
                  </a:ext>
                </a:extLst>
              </a:tr>
              <a:tr h="305465">
                <a:tc>
                  <a:txBody>
                    <a:bodyPr/>
                    <a:lstStyle/>
                    <a:p>
                      <a:pPr>
                        <a:lnSpc>
                          <a:spcPct val="107000"/>
                        </a:lnSpc>
                        <a:spcAft>
                          <a:spcPts val="0"/>
                        </a:spcAft>
                      </a:pPr>
                      <a:r>
                        <a:rPr lang="en-ZA" sz="1200">
                          <a:solidFill>
                            <a:srgbClr val="000000"/>
                          </a:solidFill>
                          <a:effectLst/>
                          <a:latin typeface="HelveticaNeueLTStd-Lt"/>
                          <a:ea typeface="Calibri" panose="020F0502020204030204" pitchFamily="34" charset="0"/>
                          <a:cs typeface="HelveticaNeueLTStd-Lt"/>
                        </a:rPr>
                        <a:t>Congo (Rep.)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France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solidFill>
                            <a:srgbClr val="000000"/>
                          </a:solidFill>
                          <a:effectLst/>
                          <a:latin typeface="HelveticaNeueLTStd-Lt"/>
                          <a:ea typeface="Calibri" panose="020F0502020204030204" pitchFamily="34" charset="0"/>
                          <a:cs typeface="HelveticaNeueLTStd-Lt"/>
                        </a:rPr>
                        <a:t>1987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solidFill>
                            <a:srgbClr val="000000"/>
                          </a:solidFill>
                          <a:effectLst/>
                          <a:latin typeface="HelveticaNeueLTStd-Lt"/>
                          <a:ea typeface="Calibri" panose="020F0502020204030204" pitchFamily="34" charset="0"/>
                          <a:cs typeface="HelveticaNeueLTStd-Lt"/>
                        </a:rPr>
                        <a:t>In force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8506722"/>
                  </a:ext>
                </a:extLst>
              </a:tr>
              <a:tr h="305465">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Senegal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Quarter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1998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In force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614443"/>
                  </a:ext>
                </a:extLst>
              </a:tr>
              <a:tr h="305465">
                <a:tc>
                  <a:txBody>
                    <a:bodyPr/>
                    <a:lstStyle/>
                    <a:p>
                      <a:pPr>
                        <a:lnSpc>
                          <a:spcPct val="107000"/>
                        </a:lnSpc>
                        <a:spcAft>
                          <a:spcPts val="0"/>
                        </a:spcAft>
                      </a:pPr>
                      <a:r>
                        <a:rPr lang="en-ZA" sz="1200">
                          <a:solidFill>
                            <a:srgbClr val="000000"/>
                          </a:solidFill>
                          <a:effectLst/>
                          <a:latin typeface="HelveticaNeueLTStd-Lt"/>
                          <a:ea typeface="Calibri" panose="020F0502020204030204" pitchFamily="34" charset="0"/>
                          <a:cs typeface="HelveticaNeueLTStd-Lt"/>
                        </a:rPr>
                        <a:t>Congo (Rep.)</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Italy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2003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In force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1078630"/>
                  </a:ext>
                </a:extLst>
              </a:tr>
              <a:tr h="625032">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Mozambique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United Arab Emirates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2003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In force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713007"/>
                  </a:ext>
                </a:extLst>
              </a:tr>
              <a:tr h="305465">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Zimbabwe Kuwait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Kuwait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a:effectLst/>
                          <a:latin typeface="Calibri" panose="020F0502020204030204" pitchFamily="34" charset="0"/>
                          <a:ea typeface="Calibri" panose="020F0502020204030204" pitchFamily="34" charset="0"/>
                          <a:cs typeface="Times New Roman" panose="02020603050405020304" pitchFamily="18" charset="0"/>
                        </a:rPr>
                        <a:t>2006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In force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0757891"/>
                  </a:ext>
                </a:extLst>
              </a:tr>
            </a:tbl>
          </a:graphicData>
        </a:graphic>
      </p:graphicFrame>
    </p:spTree>
    <p:extLst>
      <p:ext uri="{BB962C8B-B14F-4D97-AF65-F5344CB8AC3E}">
        <p14:creationId xmlns:p14="http://schemas.microsoft.com/office/powerpoint/2010/main" val="353766823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194559" y="774509"/>
            <a:ext cx="7347405" cy="393896"/>
          </a:xfrm>
        </p:spPr>
        <p:txBody>
          <a:bodyPr>
            <a:normAutofit fontScale="77500" lnSpcReduction="20000"/>
          </a:bodyPr>
          <a:lstStyle/>
          <a:p>
            <a:r>
              <a:rPr lang="en-US" dirty="0"/>
              <a:t> Unbalanced Taxing Rights </a:t>
            </a:r>
          </a:p>
        </p:txBody>
      </p:sp>
      <p:sp>
        <p:nvSpPr>
          <p:cNvPr id="7" name="Content Placeholder 6"/>
          <p:cNvSpPr>
            <a:spLocks noGrp="1"/>
          </p:cNvSpPr>
          <p:nvPr>
            <p:ph idx="10"/>
          </p:nvPr>
        </p:nvSpPr>
        <p:spPr>
          <a:xfrm>
            <a:off x="504825" y="2025749"/>
            <a:ext cx="7347404" cy="3860794"/>
          </a:xfrm>
        </p:spPr>
        <p:txBody>
          <a:bodyPr>
            <a:normAutofit/>
          </a:bodyPr>
          <a:lstStyle/>
          <a:p>
            <a:r>
              <a:rPr lang="en-GB" b="0" dirty="0"/>
              <a:t> </a:t>
            </a:r>
          </a:p>
        </p:txBody>
      </p:sp>
      <p:graphicFrame>
        <p:nvGraphicFramePr>
          <p:cNvPr id="6" name="Table 5">
            <a:extLst>
              <a:ext uri="{FF2B5EF4-FFF2-40B4-BE49-F238E27FC236}">
                <a16:creationId xmlns:a16="http://schemas.microsoft.com/office/drawing/2014/main" id="{8DB42682-B91B-4D83-889F-F6E12322DE7C}"/>
              </a:ext>
            </a:extLst>
          </p:cNvPr>
          <p:cNvGraphicFramePr>
            <a:graphicFrameLocks noGrp="1"/>
          </p:cNvGraphicFramePr>
          <p:nvPr>
            <p:extLst>
              <p:ext uri="{D42A27DB-BD31-4B8C-83A1-F6EECF244321}">
                <p14:modId xmlns:p14="http://schemas.microsoft.com/office/powerpoint/2010/main" val="3742406057"/>
              </p:ext>
            </p:extLst>
          </p:nvPr>
        </p:nvGraphicFramePr>
        <p:xfrm>
          <a:off x="837026" y="1224707"/>
          <a:ext cx="7469948" cy="5462877"/>
        </p:xfrm>
        <a:graphic>
          <a:graphicData uri="http://schemas.openxmlformats.org/drawingml/2006/table">
            <a:tbl>
              <a:tblPr firstRow="1" firstCol="1" bandRow="1"/>
              <a:tblGrid>
                <a:gridCol w="1867487">
                  <a:extLst>
                    <a:ext uri="{9D8B030D-6E8A-4147-A177-3AD203B41FA5}">
                      <a16:colId xmlns:a16="http://schemas.microsoft.com/office/drawing/2014/main" val="1058302297"/>
                    </a:ext>
                  </a:extLst>
                </a:gridCol>
                <a:gridCol w="1867487">
                  <a:extLst>
                    <a:ext uri="{9D8B030D-6E8A-4147-A177-3AD203B41FA5}">
                      <a16:colId xmlns:a16="http://schemas.microsoft.com/office/drawing/2014/main" val="1842495518"/>
                    </a:ext>
                  </a:extLst>
                </a:gridCol>
                <a:gridCol w="1867487">
                  <a:extLst>
                    <a:ext uri="{9D8B030D-6E8A-4147-A177-3AD203B41FA5}">
                      <a16:colId xmlns:a16="http://schemas.microsoft.com/office/drawing/2014/main" val="1023944949"/>
                    </a:ext>
                  </a:extLst>
                </a:gridCol>
                <a:gridCol w="1867487">
                  <a:extLst>
                    <a:ext uri="{9D8B030D-6E8A-4147-A177-3AD203B41FA5}">
                      <a16:colId xmlns:a16="http://schemas.microsoft.com/office/drawing/2014/main" val="1893037220"/>
                    </a:ext>
                  </a:extLst>
                </a:gridCol>
              </a:tblGrid>
              <a:tr h="262804">
                <a:tc>
                  <a:txBody>
                    <a:bodyPr/>
                    <a:lstStyle/>
                    <a:p>
                      <a:pPr>
                        <a:lnSpc>
                          <a:spcPct val="107000"/>
                        </a:lnSpc>
                        <a:spcAft>
                          <a:spcPts val="0"/>
                        </a:spcAft>
                      </a:pPr>
                      <a:r>
                        <a:rPr lang="en-ZA" sz="1100" b="1" dirty="0">
                          <a:effectLst/>
                          <a:latin typeface="Calibri" panose="020F0502020204030204" pitchFamily="34" charset="0"/>
                          <a:ea typeface="Calibri" panose="020F0502020204030204" pitchFamily="34" charset="0"/>
                          <a:cs typeface="Times New Roman" panose="02020603050405020304" pitchFamily="18" charset="0"/>
                        </a:rPr>
                        <a:t>Country 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b="1">
                          <a:effectLst/>
                          <a:latin typeface="Calibri" panose="020F0502020204030204" pitchFamily="34" charset="0"/>
                          <a:ea typeface="Calibri" panose="020F0502020204030204" pitchFamily="34" charset="0"/>
                          <a:cs typeface="Times New Roman" panose="02020603050405020304" pitchFamily="18" charset="0"/>
                        </a:rPr>
                        <a:t>Country 2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b="1">
                          <a:effectLst/>
                          <a:latin typeface="Calibri" panose="020F0502020204030204" pitchFamily="34" charset="0"/>
                          <a:ea typeface="Calibri" panose="020F0502020204030204" pitchFamily="34" charset="0"/>
                          <a:cs typeface="Times New Roman" panose="02020603050405020304" pitchFamily="18" charset="0"/>
                        </a:rPr>
                        <a:t>Signed in Year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b="1">
                          <a:effectLst/>
                          <a:latin typeface="Calibri" panose="020F0502020204030204" pitchFamily="34" charset="0"/>
                          <a:ea typeface="Calibri" panose="020F0502020204030204" pitchFamily="34" charset="0"/>
                          <a:cs typeface="Times New Roman" panose="02020603050405020304" pitchFamily="18" charset="0"/>
                        </a:rPr>
                        <a:t>What’s the Problem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1347421"/>
                  </a:ext>
                </a:extLst>
              </a:tr>
              <a:tr h="1042921">
                <a:tc>
                  <a:txBody>
                    <a:bodyPr/>
                    <a:lstStyle/>
                    <a:p>
                      <a:pPr>
                        <a:lnSpc>
                          <a:spcPct val="107000"/>
                        </a:lnSpc>
                        <a:spcAft>
                          <a:spcPts val="0"/>
                        </a:spcAft>
                      </a:pPr>
                      <a:r>
                        <a:rPr lang="en-ZA" sz="1100">
                          <a:effectLst/>
                          <a:latin typeface="Calibri" panose="020F0502020204030204" pitchFamily="34" charset="0"/>
                          <a:ea typeface="Calibri" panose="020F0502020204030204" pitchFamily="34" charset="0"/>
                          <a:cs typeface="Times New Roman" panose="02020603050405020304" pitchFamily="18" charset="0"/>
                        </a:rPr>
                        <a:t>Guinea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United Arab Emirates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effectLst/>
                          <a:latin typeface="Calibri" panose="020F0502020204030204" pitchFamily="34" charset="0"/>
                          <a:ea typeface="Calibri" panose="020F0502020204030204" pitchFamily="34" charset="0"/>
                          <a:cs typeface="Times New Roman" panose="02020603050405020304" pitchFamily="18" charset="0"/>
                        </a:rPr>
                        <a:t>2011</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solidFill>
                            <a:srgbClr val="000000"/>
                          </a:solidFill>
                          <a:effectLst/>
                          <a:latin typeface="HelveticaNeueLTStd-Lt"/>
                          <a:ea typeface="Calibri" panose="020F0502020204030204" pitchFamily="34" charset="0"/>
                          <a:cs typeface="HelveticaNeueLTStd-Lt"/>
                        </a:rPr>
                        <a:t>Completely bans Guinea from taxing dividends, interest, royalty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a:solidFill>
                            <a:srgbClr val="000000"/>
                          </a:solidFill>
                          <a:effectLst/>
                          <a:latin typeface="HelveticaNeueLTStd-Lt"/>
                          <a:ea typeface="Calibri" panose="020F0502020204030204" pitchFamily="34" charset="0"/>
                          <a:cs typeface="HelveticaNeueLTStd-Lt"/>
                        </a:rPr>
                        <a:t>payments and professional service fees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8122159"/>
                  </a:ext>
                </a:extLst>
              </a:tr>
              <a:tr h="1042921">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Zambia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effectLst/>
                          <a:latin typeface="Calibri" panose="020F0502020204030204" pitchFamily="34" charset="0"/>
                          <a:ea typeface="Calibri" panose="020F0502020204030204" pitchFamily="34" charset="0"/>
                          <a:cs typeface="Times New Roman" panose="02020603050405020304" pitchFamily="18" charset="0"/>
                        </a:rPr>
                        <a:t>United Kingdom</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effectLst/>
                          <a:latin typeface="Calibri" panose="020F0502020204030204" pitchFamily="34" charset="0"/>
                          <a:ea typeface="Calibri" panose="020F0502020204030204" pitchFamily="34" charset="0"/>
                          <a:cs typeface="Times New Roman" panose="02020603050405020304" pitchFamily="18" charset="0"/>
                        </a:rPr>
                        <a:t>2014</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a:solidFill>
                            <a:srgbClr val="000000"/>
                          </a:solidFill>
                          <a:effectLst/>
                          <a:latin typeface="HelveticaNeueLTStd-Lt"/>
                          <a:ea typeface="Calibri" panose="020F0502020204030204" pitchFamily="34" charset="0"/>
                          <a:cs typeface="HelveticaNeueLTStd-Lt"/>
                        </a:rPr>
                        <a:t>Blocks Zambia from taxing British companies any more than 5% 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a:solidFill>
                            <a:srgbClr val="000000"/>
                          </a:solidFill>
                          <a:effectLst/>
                          <a:latin typeface="HelveticaNeueLTStd-Lt"/>
                          <a:ea typeface="Calibri" panose="020F0502020204030204" pitchFamily="34" charset="0"/>
                          <a:cs typeface="HelveticaNeueLTStd-Lt"/>
                        </a:rPr>
                        <a:t>dividends from direct investments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026623"/>
                  </a:ext>
                </a:extLst>
              </a:tr>
              <a:tr h="942865">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Uganda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Netherlands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2004</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solidFill>
                            <a:srgbClr val="000000"/>
                          </a:solidFill>
                          <a:effectLst/>
                          <a:latin typeface="HelveticaNeueLTStd-Lt"/>
                          <a:ea typeface="Calibri" panose="020F0502020204030204" pitchFamily="34" charset="0"/>
                          <a:cs typeface="HelveticaNeueLTStd-Lt"/>
                        </a:rPr>
                        <a:t>Completely bans Uganda from taxing dividends of majority-owned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dirty="0">
                          <a:solidFill>
                            <a:srgbClr val="000000"/>
                          </a:solidFill>
                          <a:effectLst/>
                          <a:latin typeface="HelveticaNeueLTStd-Lt"/>
                          <a:ea typeface="Calibri" panose="020F0502020204030204" pitchFamily="34" charset="0"/>
                          <a:cs typeface="HelveticaNeueLTStd-Lt"/>
                        </a:rPr>
                        <a:t>companies and professional service fees.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dirty="0">
                          <a:solidFill>
                            <a:srgbClr val="000000"/>
                          </a:solidFill>
                          <a:effectLst/>
                          <a:latin typeface="HelveticaNeueLTStd-Lt"/>
                          <a:ea typeface="Calibri" panose="020F0502020204030204" pitchFamily="34" charset="0"/>
                          <a:cs typeface="HelveticaNeueLTStd-Lt"/>
                        </a:rPr>
                        <a:t>• The Netherlands has the full taxing right on these dividends, but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100" dirty="0">
                          <a:solidFill>
                            <a:srgbClr val="000000"/>
                          </a:solidFill>
                          <a:effectLst/>
                          <a:latin typeface="HelveticaNeueLTStd-Lt"/>
                          <a:ea typeface="Calibri" panose="020F0502020204030204" pitchFamily="34" charset="0"/>
                          <a:cs typeface="HelveticaNeueLTStd-Lt"/>
                        </a:rPr>
                        <a:t>generally, doesn’t tax</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955977"/>
                  </a:ext>
                </a:extLst>
              </a:tr>
              <a:tr h="942865">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Senegal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Mauritius </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2002</a:t>
                      </a: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0" i="0" u="none" strike="noStrike" baseline="0" dirty="0">
                          <a:latin typeface="HelveticaNeueLTStd-Lt"/>
                        </a:rPr>
                        <a:t>Completely bans Senegal from taxing dividends, interest, royalty</a:t>
                      </a:r>
                    </a:p>
                    <a:p>
                      <a:pPr algn="l"/>
                      <a:r>
                        <a:rPr lang="en-US" sz="1100" b="0" i="0" u="none" strike="noStrike" baseline="0" dirty="0">
                          <a:latin typeface="HelveticaNeueLTStd-Lt"/>
                        </a:rPr>
                        <a:t>payments and professional service fees.</a:t>
                      </a:r>
                    </a:p>
                    <a:p>
                      <a:pPr algn="l"/>
                      <a:r>
                        <a:rPr lang="en-US" sz="1100" b="0" i="0" u="none" strike="noStrike" baseline="0" dirty="0">
                          <a:latin typeface="HelveticaNeueLTStd-Lt"/>
                        </a:rPr>
                        <a:t>• Foreign-owned holding companies usually only face a 3% effective</a:t>
                      </a:r>
                    </a:p>
                    <a:p>
                      <a:pPr algn="l"/>
                      <a:r>
                        <a:rPr lang="en-ZA" sz="1100" b="0" i="0" u="none" strike="noStrike" baseline="0" dirty="0">
                          <a:latin typeface="HelveticaNeueLTStd-Lt"/>
                        </a:rPr>
                        <a:t>tax rate in Mauritius.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1145" marR="51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5742904"/>
                  </a:ext>
                </a:extLst>
              </a:tr>
            </a:tbl>
          </a:graphicData>
        </a:graphic>
      </p:graphicFrame>
    </p:spTree>
    <p:extLst>
      <p:ext uri="{BB962C8B-B14F-4D97-AF65-F5344CB8AC3E}">
        <p14:creationId xmlns:p14="http://schemas.microsoft.com/office/powerpoint/2010/main" val="20700445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83211" y="1495982"/>
            <a:ext cx="7347405" cy="393896"/>
          </a:xfrm>
        </p:spPr>
        <p:txBody>
          <a:bodyPr>
            <a:normAutofit fontScale="77500" lnSpcReduction="20000"/>
          </a:bodyPr>
          <a:lstStyle/>
          <a:p>
            <a:r>
              <a:rPr lang="en-US" dirty="0"/>
              <a:t> Counting the losses…….. </a:t>
            </a:r>
          </a:p>
        </p:txBody>
      </p:sp>
      <p:sp>
        <p:nvSpPr>
          <p:cNvPr id="7" name="Content Placeholder 6"/>
          <p:cNvSpPr>
            <a:spLocks noGrp="1"/>
          </p:cNvSpPr>
          <p:nvPr>
            <p:ph idx="10"/>
          </p:nvPr>
        </p:nvSpPr>
        <p:spPr>
          <a:xfrm>
            <a:off x="504825" y="2025749"/>
            <a:ext cx="7347404" cy="3860794"/>
          </a:xfrm>
        </p:spPr>
        <p:txBody>
          <a:bodyPr>
            <a:normAutofit/>
          </a:bodyPr>
          <a:lstStyle/>
          <a:p>
            <a:r>
              <a:rPr lang="en-GB" b="0" dirty="0"/>
              <a:t> </a:t>
            </a:r>
          </a:p>
        </p:txBody>
      </p:sp>
      <p:sp>
        <p:nvSpPr>
          <p:cNvPr id="2" name="Rectangle 1">
            <a:extLst>
              <a:ext uri="{FF2B5EF4-FFF2-40B4-BE49-F238E27FC236}">
                <a16:creationId xmlns:a16="http://schemas.microsoft.com/office/drawing/2014/main" id="{8C97A91B-C9A9-4A7B-9193-16C080A1B82B}"/>
              </a:ext>
            </a:extLst>
          </p:cNvPr>
          <p:cNvSpPr/>
          <p:nvPr/>
        </p:nvSpPr>
        <p:spPr>
          <a:xfrm>
            <a:off x="225507" y="2222697"/>
            <a:ext cx="8149262" cy="3139321"/>
          </a:xfrm>
          <a:prstGeom prst="rect">
            <a:avLst/>
          </a:prstGeom>
        </p:spPr>
        <p:txBody>
          <a:bodyPr wrap="square">
            <a:spAutoFit/>
          </a:bodyPr>
          <a:lstStyle/>
          <a:p>
            <a:pPr>
              <a:buFont typeface="Wingdings" panose="05000000000000000000" pitchFamily="2" charset="2"/>
              <a:buChar char="§"/>
            </a:pPr>
            <a:r>
              <a:rPr lang="en-US" dirty="0">
                <a:latin typeface="American Typewriter"/>
              </a:rPr>
              <a:t>Bangladesh has the highest number of very restrictive treaties with wealthier countries</a:t>
            </a:r>
          </a:p>
          <a:p>
            <a:endParaRPr lang="en-US" dirty="0">
              <a:latin typeface="American Typewriter"/>
            </a:endParaRPr>
          </a:p>
          <a:p>
            <a:pPr>
              <a:buFont typeface="Wingdings" panose="05000000000000000000" pitchFamily="2" charset="2"/>
              <a:buChar char="§"/>
            </a:pPr>
            <a:r>
              <a:rPr lang="en-US" dirty="0">
                <a:latin typeface="American Typewriter"/>
              </a:rPr>
              <a:t>Thirty different countries have negotiated dividend tax breaks for direct investment in treaties with Bangladesh, each making small savings for its multinationals </a:t>
            </a:r>
          </a:p>
          <a:p>
            <a:pPr>
              <a:buFont typeface="Wingdings" panose="05000000000000000000" pitchFamily="2" charset="2"/>
              <a:buChar char="§"/>
            </a:pPr>
            <a:endParaRPr lang="en-US" dirty="0">
              <a:latin typeface="American Typewriter"/>
            </a:endParaRPr>
          </a:p>
          <a:p>
            <a:pPr>
              <a:buFont typeface="Wingdings" panose="05000000000000000000" pitchFamily="2" charset="2"/>
              <a:buChar char="§"/>
            </a:pPr>
            <a:r>
              <a:rPr lang="en-ZA" dirty="0">
                <a:latin typeface="American Typewriter"/>
              </a:rPr>
              <a:t>ActionAid estimates that </a:t>
            </a:r>
            <a:r>
              <a:rPr lang="en-US" dirty="0">
                <a:latin typeface="American Typewriter"/>
              </a:rPr>
              <a:t>these small cuts add up to US$85 million given away by Bangladesh in 2013 alone, due to a single rule in the country’s tax treaties</a:t>
            </a:r>
          </a:p>
          <a:p>
            <a:pPr algn="just"/>
            <a:r>
              <a:rPr lang="en-US" dirty="0">
                <a:latin typeface="American Typewriter"/>
              </a:rPr>
              <a:t> </a:t>
            </a:r>
          </a:p>
        </p:txBody>
      </p:sp>
    </p:spTree>
    <p:extLst>
      <p:ext uri="{BB962C8B-B14F-4D97-AF65-F5344CB8AC3E}">
        <p14:creationId xmlns:p14="http://schemas.microsoft.com/office/powerpoint/2010/main" val="159787608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083211" y="1406769"/>
            <a:ext cx="7347405" cy="393896"/>
          </a:xfrm>
        </p:spPr>
        <p:txBody>
          <a:bodyPr>
            <a:normAutofit fontScale="77500" lnSpcReduction="20000"/>
          </a:bodyPr>
          <a:lstStyle/>
          <a:p>
            <a:r>
              <a:rPr lang="en-US" dirty="0"/>
              <a:t> Counting the losses…………. </a:t>
            </a:r>
          </a:p>
        </p:txBody>
      </p:sp>
      <p:sp>
        <p:nvSpPr>
          <p:cNvPr id="7" name="Content Placeholder 6"/>
          <p:cNvSpPr>
            <a:spLocks noGrp="1"/>
          </p:cNvSpPr>
          <p:nvPr>
            <p:ph idx="10"/>
          </p:nvPr>
        </p:nvSpPr>
        <p:spPr>
          <a:xfrm>
            <a:off x="504825" y="2025748"/>
            <a:ext cx="7347404" cy="4389119"/>
          </a:xfrm>
        </p:spPr>
        <p:txBody>
          <a:bodyPr>
            <a:normAutofit fontScale="92500" lnSpcReduction="20000"/>
          </a:bodyPr>
          <a:lstStyle/>
          <a:p>
            <a:endParaRPr lang="en-GB" b="0" dirty="0"/>
          </a:p>
          <a:p>
            <a:endParaRPr lang="en-GB" b="0" dirty="0"/>
          </a:p>
          <a:p>
            <a:endParaRPr lang="en-GB" b="0" dirty="0"/>
          </a:p>
          <a:p>
            <a:endParaRPr lang="en-GB" b="0" dirty="0"/>
          </a:p>
          <a:p>
            <a:endParaRPr lang="en-GB" b="0" dirty="0"/>
          </a:p>
          <a:p>
            <a:endParaRPr lang="en-ZA" b="0" dirty="0"/>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endParaRPr lang="en-ZA" b="0" dirty="0"/>
          </a:p>
          <a:p>
            <a:endParaRPr lang="en-ZA" b="0" dirty="0"/>
          </a:p>
          <a:p>
            <a:pPr marL="285750" indent="-285750">
              <a:buFont typeface="Wingdings" panose="05000000000000000000" pitchFamily="2" charset="2"/>
              <a:buChar char="§"/>
            </a:pPr>
            <a:r>
              <a:rPr lang="en-US" sz="1700" b="0" dirty="0"/>
              <a:t>We estimate that Irish transactions undertaken by Zambia Sugar through application of </a:t>
            </a:r>
            <a:r>
              <a:rPr lang="en-US" sz="1700" b="0" i="1" u="sng" dirty="0"/>
              <a:t>Zambia/Ireland tax treaty </a:t>
            </a:r>
            <a:r>
              <a:rPr lang="en-US" sz="1700" b="0" dirty="0"/>
              <a:t>deprive the Zambian government of some nearly US$2 million a year – enough to cover the PTA fees for 180,000 Zambian schoolchildren - </a:t>
            </a:r>
            <a:r>
              <a:rPr lang="en-US" sz="1700" b="0" dirty="0">
                <a:latin typeface="Trebuchet MS" panose="020B0603020202020204" pitchFamily="34" charset="0"/>
              </a:rPr>
              <a:t>(Sweet Nothings, ActionAid Report - 2012)</a:t>
            </a:r>
            <a:endParaRPr lang="en-GB" sz="1700" b="0" dirty="0"/>
          </a:p>
        </p:txBody>
      </p:sp>
      <p:pic>
        <p:nvPicPr>
          <p:cNvPr id="4" name="Picture 1" descr="Screen Shot 2013-04-17 at 1.43.13 PM.png">
            <a:extLst>
              <a:ext uri="{FF2B5EF4-FFF2-40B4-BE49-F238E27FC236}">
                <a16:creationId xmlns:a16="http://schemas.microsoft.com/office/drawing/2014/main" id="{0D8BD321-2D71-4D7C-A18D-113B26F8FEA8}"/>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rot="655763">
            <a:off x="2398154" y="2315353"/>
            <a:ext cx="4347692" cy="2351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758087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561512" y="1026940"/>
            <a:ext cx="7347405" cy="393896"/>
          </a:xfrm>
        </p:spPr>
        <p:txBody>
          <a:bodyPr>
            <a:normAutofit fontScale="77500" lnSpcReduction="20000"/>
          </a:bodyPr>
          <a:lstStyle/>
          <a:p>
            <a:r>
              <a:rPr lang="en-US" dirty="0"/>
              <a:t> Counting the losses…………. </a:t>
            </a:r>
          </a:p>
        </p:txBody>
      </p:sp>
      <p:sp>
        <p:nvSpPr>
          <p:cNvPr id="7" name="Content Placeholder 6"/>
          <p:cNvSpPr>
            <a:spLocks noGrp="1"/>
          </p:cNvSpPr>
          <p:nvPr>
            <p:ph idx="10"/>
          </p:nvPr>
        </p:nvSpPr>
        <p:spPr>
          <a:xfrm>
            <a:off x="504825" y="2025748"/>
            <a:ext cx="7347404" cy="4389119"/>
          </a:xfrm>
        </p:spPr>
        <p:txBody>
          <a:bodyPr>
            <a:normAutofit fontScale="70000" lnSpcReduction="20000"/>
          </a:bodyPr>
          <a:lstStyle/>
          <a:p>
            <a:endParaRPr lang="en-GB" b="0" dirty="0"/>
          </a:p>
          <a:p>
            <a:endParaRPr lang="en-GB" b="0" dirty="0"/>
          </a:p>
          <a:p>
            <a:endParaRPr lang="en-GB" b="0" dirty="0"/>
          </a:p>
          <a:p>
            <a:endParaRPr lang="en-GB" b="0" dirty="0"/>
          </a:p>
          <a:p>
            <a:endParaRPr lang="en-GB" b="0" dirty="0"/>
          </a:p>
          <a:p>
            <a:endParaRPr lang="en-ZA" b="0" dirty="0"/>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endParaRPr lang="en-ZA" b="0" dirty="0"/>
          </a:p>
          <a:p>
            <a:pPr marL="285750" indent="-285750">
              <a:buFont typeface="Wingdings" panose="05000000000000000000" pitchFamily="2" charset="2"/>
              <a:buChar char="§"/>
            </a:pPr>
            <a:endParaRPr lang="en-ZA" b="0" dirty="0"/>
          </a:p>
          <a:p>
            <a:endParaRPr lang="en-ZA" b="0" dirty="0"/>
          </a:p>
          <a:p>
            <a:endParaRPr lang="en-ZA" sz="2100" b="0" dirty="0"/>
          </a:p>
          <a:p>
            <a:pPr algn="just"/>
            <a:r>
              <a:rPr lang="en-US" sz="2100" b="0" dirty="0"/>
              <a:t>Malawi</a:t>
            </a:r>
          </a:p>
          <a:p>
            <a:pPr algn="just">
              <a:buFont typeface="Wingdings" panose="05000000000000000000" pitchFamily="2" charset="2"/>
              <a:buChar char="§"/>
            </a:pPr>
            <a:r>
              <a:rPr lang="en-US" sz="2100" b="0" dirty="0"/>
              <a:t>Has </a:t>
            </a:r>
            <a:r>
              <a:rPr lang="en-US" sz="2100" b="0" dirty="0">
                <a:solidFill>
                  <a:srgbClr val="000000"/>
                </a:solidFill>
              </a:rPr>
              <a:t>lost out on US$43 million in revenue as a result of the </a:t>
            </a:r>
            <a:r>
              <a:rPr lang="en-US" sz="2100" b="0" i="1" u="sng" dirty="0">
                <a:solidFill>
                  <a:srgbClr val="000000"/>
                </a:solidFill>
              </a:rPr>
              <a:t>Zambia/Netherlands Tax Treaty</a:t>
            </a:r>
            <a:r>
              <a:rPr lang="en-US" sz="2100" b="0" dirty="0">
                <a:solidFill>
                  <a:srgbClr val="000000"/>
                </a:solidFill>
              </a:rPr>
              <a:t> between (2009 &amp; 2014). </a:t>
            </a:r>
            <a:r>
              <a:rPr lang="en-US" sz="2100" b="0" dirty="0"/>
              <a:t>This money could have paid for:</a:t>
            </a:r>
          </a:p>
          <a:p>
            <a:pPr algn="just"/>
            <a:r>
              <a:rPr lang="en-US" sz="2100" b="0" dirty="0"/>
              <a:t>- 17,000 annual nurses salaries</a:t>
            </a:r>
          </a:p>
          <a:p>
            <a:pPr algn="just"/>
            <a:r>
              <a:rPr lang="en-ZA" sz="2100" b="0" dirty="0"/>
              <a:t>- 39,000 annual teachers salaries</a:t>
            </a:r>
            <a:endParaRPr lang="en-US" sz="2100" b="0" dirty="0"/>
          </a:p>
          <a:p>
            <a:pPr algn="just"/>
            <a:r>
              <a:rPr lang="sw-KE" sz="2100" b="0" dirty="0"/>
              <a:t> (An Extractive Affair, ActionAid Report - 2015)</a:t>
            </a:r>
            <a:endParaRPr lang="en-ZA" sz="2100" b="0" dirty="0"/>
          </a:p>
          <a:p>
            <a:pPr marL="285750" indent="-285750">
              <a:buFont typeface="Wingdings" panose="05000000000000000000" pitchFamily="2" charset="2"/>
              <a:buChar char="§"/>
            </a:pPr>
            <a:endParaRPr lang="en-GB" b="0" dirty="0"/>
          </a:p>
        </p:txBody>
      </p:sp>
      <p:pic>
        <p:nvPicPr>
          <p:cNvPr id="6" name="Picture 5">
            <a:extLst>
              <a:ext uri="{FF2B5EF4-FFF2-40B4-BE49-F238E27FC236}">
                <a16:creationId xmlns:a16="http://schemas.microsoft.com/office/drawing/2014/main" id="{20F5A609-2897-4613-966B-4C74A236228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838968">
            <a:off x="2333170" y="1752790"/>
            <a:ext cx="4023510" cy="2383995"/>
          </a:xfrm>
          <a:prstGeom prst="rect">
            <a:avLst/>
          </a:prstGeom>
        </p:spPr>
      </p:pic>
    </p:spTree>
    <p:extLst>
      <p:ext uri="{BB962C8B-B14F-4D97-AF65-F5344CB8AC3E}">
        <p14:creationId xmlns:p14="http://schemas.microsoft.com/office/powerpoint/2010/main" val="20351725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Anti-abuse rules</a:t>
            </a:r>
          </a:p>
        </p:txBody>
      </p:sp>
      <p:sp>
        <p:nvSpPr>
          <p:cNvPr id="7" name="Content Placeholder 6"/>
          <p:cNvSpPr>
            <a:spLocks noGrp="1"/>
          </p:cNvSpPr>
          <p:nvPr>
            <p:ph idx="10"/>
          </p:nvPr>
        </p:nvSpPr>
        <p:spPr>
          <a:xfrm>
            <a:off x="504825" y="2531777"/>
            <a:ext cx="7347404" cy="3919823"/>
          </a:xfrm>
        </p:spPr>
        <p:txBody>
          <a:bodyPr>
            <a:normAutofit lnSpcReduction="10000"/>
          </a:bodyPr>
          <a:lstStyle/>
          <a:p>
            <a:r>
              <a:rPr lang="en-GB" b="0" dirty="0"/>
              <a:t>What is this about: Restricting which companies that get the treaty ‘benefits’ (tax breaks). </a:t>
            </a:r>
          </a:p>
          <a:p>
            <a:endParaRPr lang="en-US" b="0" dirty="0"/>
          </a:p>
          <a:p>
            <a:r>
              <a:rPr lang="en-US" b="0" dirty="0"/>
              <a:t>To use these you need: resources &amp; political will.</a:t>
            </a:r>
          </a:p>
          <a:p>
            <a:endParaRPr lang="en-US" b="0" dirty="0"/>
          </a:p>
          <a:p>
            <a:r>
              <a:rPr lang="en-US" b="0" dirty="0"/>
              <a:t>The headache: There is debate amongst experts about which types of clauses are most effective &amp; the effectiveness will depend on the country's circumstances. Risk shifting jobs to developed countries?</a:t>
            </a:r>
          </a:p>
          <a:p>
            <a:endParaRPr lang="en-US" b="0" dirty="0"/>
          </a:p>
          <a:p>
            <a:r>
              <a:rPr lang="en-US" b="0" dirty="0"/>
              <a:t>Proposed approach: Get better informed by dialogue with the signature country’s governments. </a:t>
            </a:r>
            <a:endParaRPr lang="en-GB" b="0" dirty="0"/>
          </a:p>
        </p:txBody>
      </p:sp>
    </p:spTree>
    <p:extLst>
      <p:ext uri="{BB962C8B-B14F-4D97-AF65-F5344CB8AC3E}">
        <p14:creationId xmlns:p14="http://schemas.microsoft.com/office/powerpoint/2010/main" val="353840634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Anti-abuse rules</a:t>
            </a:r>
          </a:p>
        </p:txBody>
      </p:sp>
      <p:sp>
        <p:nvSpPr>
          <p:cNvPr id="7" name="Content Placeholder 6"/>
          <p:cNvSpPr>
            <a:spLocks noGrp="1"/>
          </p:cNvSpPr>
          <p:nvPr>
            <p:ph idx="10"/>
          </p:nvPr>
        </p:nvSpPr>
        <p:spPr>
          <a:xfrm>
            <a:off x="504825" y="2000017"/>
            <a:ext cx="7347404" cy="3919823"/>
          </a:xfrm>
        </p:spPr>
        <p:txBody>
          <a:bodyPr>
            <a:normAutofit fontScale="70000" lnSpcReduction="20000"/>
          </a:bodyPr>
          <a:lstStyle/>
          <a:p>
            <a:r>
              <a:rPr lang="en-US" dirty="0"/>
              <a:t>A “principal purpose test” rule (PPT) </a:t>
            </a:r>
            <a:r>
              <a:rPr lang="en-US" b="0" dirty="0"/>
              <a:t>/ “main purpose” article  / general anti-abuse rule:</a:t>
            </a:r>
          </a:p>
          <a:p>
            <a:r>
              <a:rPr lang="en-US" b="0" dirty="0"/>
              <a:t>Blocks the benefits of a treaty provision where taking advantage of that benefit was the main purpose of an activity.</a:t>
            </a:r>
          </a:p>
          <a:p>
            <a:r>
              <a:rPr lang="en-US" b="0" dirty="0"/>
              <a:t>Example: clauses 10(10), 11(9) and 12(8) of the Malawi - Netherlands renegotiated treaties  https://</a:t>
            </a:r>
            <a:r>
              <a:rPr lang="en-US" b="0" dirty="0" err="1"/>
              <a:t>zoek.officielebekendmakingen.nl</a:t>
            </a:r>
            <a:r>
              <a:rPr lang="en-US" b="0" dirty="0"/>
              <a:t>/trb-2015-75.html </a:t>
            </a:r>
          </a:p>
          <a:p>
            <a:r>
              <a:rPr lang="en-US" b="0" dirty="0"/>
              <a:t> </a:t>
            </a:r>
          </a:p>
          <a:p>
            <a:r>
              <a:rPr lang="en-US" dirty="0"/>
              <a:t>A “limitation-on-benefits” rule (LOB):</a:t>
            </a:r>
          </a:p>
          <a:p>
            <a:r>
              <a:rPr lang="en-US" b="0" dirty="0"/>
              <a:t>deny treaty benefits to corporations which do not have an adequate connection to a treaty country; is the presence in the country ‘real’ or ‘artificial’. Additional cover is generally thought to be required to cover against treaty shopping. </a:t>
            </a:r>
          </a:p>
          <a:p>
            <a:r>
              <a:rPr lang="en-US" b="0" dirty="0"/>
              <a:t>Example: http://</a:t>
            </a:r>
            <a:r>
              <a:rPr lang="en-US" b="0" dirty="0" err="1"/>
              <a:t>www.oecd.org</a:t>
            </a:r>
            <a:r>
              <a:rPr lang="en-US" b="0" dirty="0"/>
              <a:t>/tax/treaties/treaty-abuse-discussion-draft-march-2014.pdf  (p. 5)</a:t>
            </a:r>
          </a:p>
          <a:p>
            <a:endParaRPr lang="en-US" b="0" dirty="0"/>
          </a:p>
          <a:p>
            <a:r>
              <a:rPr lang="en-US" dirty="0"/>
              <a:t>A “subject-to-tax” rule: </a:t>
            </a:r>
          </a:p>
          <a:p>
            <a:r>
              <a:rPr lang="en-US" b="0" dirty="0"/>
              <a:t>Remove treaty limitations to one country’s right to tax cross-border income if that income is not in fact subject to tax in the other country. </a:t>
            </a:r>
          </a:p>
          <a:p>
            <a:endParaRPr lang="en-GB" b="0" dirty="0"/>
          </a:p>
        </p:txBody>
      </p:sp>
    </p:spTree>
    <p:extLst>
      <p:ext uri="{BB962C8B-B14F-4D97-AF65-F5344CB8AC3E}">
        <p14:creationId xmlns:p14="http://schemas.microsoft.com/office/powerpoint/2010/main" val="206182420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695CC9-9FF8-4ED1-A72E-3560AE03FB10}"/>
              </a:ext>
            </a:extLst>
          </p:cNvPr>
          <p:cNvSpPr>
            <a:spLocks noGrp="1"/>
          </p:cNvSpPr>
          <p:nvPr>
            <p:ph sz="half" idx="1"/>
          </p:nvPr>
        </p:nvSpPr>
        <p:spPr>
          <a:xfrm>
            <a:off x="504825" y="1606383"/>
            <a:ext cx="8134350" cy="357790"/>
          </a:xfrm>
        </p:spPr>
        <p:txBody>
          <a:bodyPr/>
          <a:lstStyle/>
          <a:p>
            <a:r>
              <a:rPr lang="en-ZA" sz="1800" dirty="0"/>
              <a:t>Presentation Outline  </a:t>
            </a:r>
          </a:p>
        </p:txBody>
      </p:sp>
      <p:sp>
        <p:nvSpPr>
          <p:cNvPr id="3" name="Content Placeholder 2">
            <a:extLst>
              <a:ext uri="{FF2B5EF4-FFF2-40B4-BE49-F238E27FC236}">
                <a16:creationId xmlns:a16="http://schemas.microsoft.com/office/drawing/2014/main" id="{F100E883-E1F1-4B96-8BAD-15CBB145646B}"/>
              </a:ext>
            </a:extLst>
          </p:cNvPr>
          <p:cNvSpPr>
            <a:spLocks noGrp="1"/>
          </p:cNvSpPr>
          <p:nvPr>
            <p:ph idx="10"/>
          </p:nvPr>
        </p:nvSpPr>
        <p:spPr>
          <a:xfrm>
            <a:off x="504825" y="2124221"/>
            <a:ext cx="8134350" cy="2954216"/>
          </a:xfrm>
        </p:spPr>
        <p:txBody>
          <a:bodyPr/>
          <a:lstStyle/>
          <a:p>
            <a:pPr marL="463550" lvl="0" indent="-285750" algn="just" defTabSz="914400">
              <a:lnSpc>
                <a:spcPct val="85000"/>
              </a:lnSpc>
              <a:spcBef>
                <a:spcPts val="0"/>
              </a:spcBef>
              <a:buClr>
                <a:srgbClr val="000000"/>
              </a:buClr>
              <a:buFont typeface="Wingdings" panose="05000000000000000000" pitchFamily="2" charset="2"/>
              <a:buChar char="§"/>
            </a:pPr>
            <a:r>
              <a:rPr lang="en-US" b="0" dirty="0"/>
              <a:t>Defining Double Taxation Agreements (DTA’s) </a:t>
            </a:r>
          </a:p>
          <a:p>
            <a:pPr marL="177800" lvl="0" algn="just" defTabSz="914400">
              <a:lnSpc>
                <a:spcPct val="85000"/>
              </a:lnSpc>
              <a:spcBef>
                <a:spcPts val="0"/>
              </a:spcBef>
              <a:buClr>
                <a:srgbClr val="000000"/>
              </a:buClr>
            </a:pPr>
            <a:endParaRPr lang="en-US" b="0" dirty="0"/>
          </a:p>
          <a:p>
            <a:pPr marL="463550" lvl="0" indent="-285750" algn="just" defTabSz="914400">
              <a:lnSpc>
                <a:spcPct val="85000"/>
              </a:lnSpc>
              <a:spcBef>
                <a:spcPts val="0"/>
              </a:spcBef>
              <a:buClr>
                <a:srgbClr val="000000"/>
              </a:buClr>
              <a:buFont typeface="Wingdings" panose="05000000000000000000" pitchFamily="2" charset="2"/>
              <a:buChar char="§"/>
            </a:pPr>
            <a:r>
              <a:rPr lang="en-US" b="0" dirty="0"/>
              <a:t>Taxing Rights in Tax Treaties</a:t>
            </a:r>
          </a:p>
          <a:p>
            <a:pPr marL="177800" lvl="0" algn="just" defTabSz="914400">
              <a:lnSpc>
                <a:spcPct val="85000"/>
              </a:lnSpc>
              <a:spcBef>
                <a:spcPts val="0"/>
              </a:spcBef>
              <a:buClr>
                <a:srgbClr val="000000"/>
              </a:buClr>
            </a:pPr>
            <a:endParaRPr lang="en-US" b="0" dirty="0"/>
          </a:p>
          <a:p>
            <a:pPr marL="463550" lvl="0" indent="-285750" algn="just" defTabSz="914400">
              <a:lnSpc>
                <a:spcPct val="85000"/>
              </a:lnSpc>
              <a:spcBef>
                <a:spcPts val="0"/>
              </a:spcBef>
              <a:buClr>
                <a:srgbClr val="000000"/>
              </a:buClr>
              <a:buFont typeface="Wingdings" panose="05000000000000000000" pitchFamily="2" charset="2"/>
              <a:buChar char="§"/>
            </a:pPr>
            <a:r>
              <a:rPr lang="en-US" b="0" dirty="0"/>
              <a:t>Restrictive Tax Treaties – Findings from ActionAid Mistreated Report </a:t>
            </a:r>
          </a:p>
          <a:p>
            <a:pPr marL="177800" lvl="0" algn="just" defTabSz="914400">
              <a:lnSpc>
                <a:spcPct val="85000"/>
              </a:lnSpc>
              <a:spcBef>
                <a:spcPts val="0"/>
              </a:spcBef>
              <a:buClr>
                <a:srgbClr val="000000"/>
              </a:buClr>
            </a:pPr>
            <a:endParaRPr lang="en-US" b="0" dirty="0"/>
          </a:p>
          <a:p>
            <a:pPr marL="463550" lvl="0" indent="-285750" algn="just" defTabSz="914400">
              <a:lnSpc>
                <a:spcPct val="85000"/>
              </a:lnSpc>
              <a:spcBef>
                <a:spcPts val="0"/>
              </a:spcBef>
              <a:buClr>
                <a:srgbClr val="000000"/>
              </a:buClr>
              <a:buFont typeface="Wingdings" panose="05000000000000000000" pitchFamily="2" charset="2"/>
              <a:buChar char="§"/>
            </a:pPr>
            <a:r>
              <a:rPr lang="en-US" b="0" dirty="0"/>
              <a:t>Revenue Losses As a Result of Unbalanced Tax Treaties</a:t>
            </a:r>
          </a:p>
          <a:p>
            <a:pPr marL="177800" lvl="0" algn="just" defTabSz="914400">
              <a:lnSpc>
                <a:spcPct val="85000"/>
              </a:lnSpc>
              <a:spcBef>
                <a:spcPts val="0"/>
              </a:spcBef>
              <a:buClr>
                <a:srgbClr val="000000"/>
              </a:buClr>
            </a:pPr>
            <a:r>
              <a:rPr lang="en-US" b="0" dirty="0"/>
              <a:t> </a:t>
            </a:r>
          </a:p>
          <a:p>
            <a:pPr marL="463550" lvl="0" indent="-285750" algn="just" defTabSz="914400">
              <a:lnSpc>
                <a:spcPct val="85000"/>
              </a:lnSpc>
              <a:spcBef>
                <a:spcPts val="0"/>
              </a:spcBef>
              <a:buClr>
                <a:srgbClr val="000000"/>
              </a:buClr>
              <a:buFont typeface="Wingdings" panose="05000000000000000000" pitchFamily="2" charset="2"/>
              <a:buChar char="§"/>
            </a:pPr>
            <a:r>
              <a:rPr lang="en-US" b="0" dirty="0"/>
              <a:t>Recommendations </a:t>
            </a:r>
            <a:endParaRPr lang="en-ZA" b="0" dirty="0"/>
          </a:p>
        </p:txBody>
      </p:sp>
    </p:spTree>
    <p:extLst>
      <p:ext uri="{BB962C8B-B14F-4D97-AF65-F5344CB8AC3E}">
        <p14:creationId xmlns:p14="http://schemas.microsoft.com/office/powerpoint/2010/main" val="101522594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Recommendations</a:t>
            </a:r>
          </a:p>
        </p:txBody>
      </p:sp>
      <p:sp>
        <p:nvSpPr>
          <p:cNvPr id="7" name="Content Placeholder 6"/>
          <p:cNvSpPr>
            <a:spLocks noGrp="1"/>
          </p:cNvSpPr>
          <p:nvPr>
            <p:ph idx="10"/>
          </p:nvPr>
        </p:nvSpPr>
        <p:spPr>
          <a:xfrm>
            <a:off x="504825" y="2000017"/>
            <a:ext cx="7347404" cy="4344512"/>
          </a:xfrm>
        </p:spPr>
        <p:txBody>
          <a:bodyPr>
            <a:normAutofit fontScale="70000" lnSpcReduction="20000"/>
          </a:bodyPr>
          <a:lstStyle/>
          <a:p>
            <a:endParaRPr lang="en-US" b="0" dirty="0"/>
          </a:p>
          <a:p>
            <a:pPr marL="285750" indent="-285750">
              <a:buFont typeface="Wingdings" panose="05000000000000000000" pitchFamily="2" charset="2"/>
              <a:buChar char="§"/>
            </a:pPr>
            <a:r>
              <a:rPr lang="en-ZA" sz="2100" b="0" dirty="0"/>
              <a:t>All governments should subject treaty negotiation, ratification and </a:t>
            </a:r>
            <a:r>
              <a:rPr lang="en-US" sz="2100" b="0" dirty="0"/>
              <a:t>impact assessments to far greater </a:t>
            </a:r>
            <a:r>
              <a:rPr lang="en-ZA" sz="2100" b="0" dirty="0"/>
              <a:t>public scrutiny – a tax treaty policy should be developed to guide the negotiation and conclusion of treaties, this could include the requirement for impact assessments and identify the types of officials who should be involved in negotiation.</a:t>
            </a:r>
          </a:p>
          <a:p>
            <a:endParaRPr lang="en-ZA" sz="2100" b="0" dirty="0"/>
          </a:p>
          <a:p>
            <a:pPr marL="285750" indent="-285750">
              <a:buFont typeface="Wingdings" panose="05000000000000000000" pitchFamily="2" charset="2"/>
              <a:buChar char="§"/>
            </a:pPr>
            <a:r>
              <a:rPr lang="en-ZA" sz="2100" b="0" dirty="0"/>
              <a:t>All governments should consider the impact of tax treaties on tax revenue </a:t>
            </a:r>
          </a:p>
          <a:p>
            <a:endParaRPr lang="en-ZA" sz="2100" b="0" dirty="0"/>
          </a:p>
          <a:p>
            <a:pPr marL="285750" indent="-285750">
              <a:buFont typeface="Wingdings" panose="05000000000000000000" pitchFamily="2" charset="2"/>
              <a:buChar char="§"/>
            </a:pPr>
            <a:r>
              <a:rPr lang="en-US" sz="2100" b="0" dirty="0"/>
              <a:t>Tax treaties that restrict the tax rights of low and lower-middle</a:t>
            </a:r>
          </a:p>
          <a:p>
            <a:r>
              <a:rPr lang="en-ZA" sz="2100" b="0" dirty="0"/>
              <a:t>income countries should be urgently reviewed.</a:t>
            </a:r>
            <a:r>
              <a:rPr lang="en-US" sz="2100" b="0" dirty="0"/>
              <a:t> Governments can re-negotiate or even cancel treaties where they are found to be resulting in tax revenue losses. For instance, India is re-negotiating its treaty with Mauritius due to the treaty abuse by domestic and foreign companies that resulted in no capital gains being collected on the sale of shares  </a:t>
            </a:r>
            <a:endParaRPr lang="en-GB" sz="2100" b="0" dirty="0"/>
          </a:p>
        </p:txBody>
      </p:sp>
    </p:spTree>
    <p:extLst>
      <p:ext uri="{BB962C8B-B14F-4D97-AF65-F5344CB8AC3E}">
        <p14:creationId xmlns:p14="http://schemas.microsoft.com/office/powerpoint/2010/main" val="35086752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endParaRPr lang="en-US" dirty="0"/>
          </a:p>
        </p:txBody>
      </p:sp>
      <p:sp>
        <p:nvSpPr>
          <p:cNvPr id="7" name="Content Placeholder 6"/>
          <p:cNvSpPr>
            <a:spLocks noGrp="1"/>
          </p:cNvSpPr>
          <p:nvPr>
            <p:ph idx="10"/>
          </p:nvPr>
        </p:nvSpPr>
        <p:spPr>
          <a:xfrm>
            <a:off x="504825" y="2000017"/>
            <a:ext cx="7347404" cy="3919823"/>
          </a:xfrm>
        </p:spPr>
        <p:txBody>
          <a:bodyPr>
            <a:normAutofit/>
          </a:bodyPr>
          <a:lstStyle/>
          <a:p>
            <a:r>
              <a:rPr lang="en-GB" b="0" dirty="0"/>
              <a:t>               End of Presentation </a:t>
            </a:r>
          </a:p>
          <a:p>
            <a:endParaRPr lang="en-GB" b="0" dirty="0"/>
          </a:p>
          <a:p>
            <a:endParaRPr lang="en-GB" b="0" dirty="0"/>
          </a:p>
          <a:p>
            <a:endParaRPr lang="en-GB" b="0" dirty="0"/>
          </a:p>
          <a:p>
            <a:r>
              <a:rPr lang="en-GB" b="0" dirty="0"/>
              <a:t>              Thankyou for Listening </a:t>
            </a:r>
          </a:p>
        </p:txBody>
      </p:sp>
    </p:spTree>
    <p:extLst>
      <p:ext uri="{BB962C8B-B14F-4D97-AF65-F5344CB8AC3E}">
        <p14:creationId xmlns:p14="http://schemas.microsoft.com/office/powerpoint/2010/main" val="311163778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695CC9-9FF8-4ED1-A72E-3560AE03FB10}"/>
              </a:ext>
            </a:extLst>
          </p:cNvPr>
          <p:cNvSpPr>
            <a:spLocks noGrp="1"/>
          </p:cNvSpPr>
          <p:nvPr>
            <p:ph sz="half" idx="1"/>
          </p:nvPr>
        </p:nvSpPr>
        <p:spPr>
          <a:xfrm>
            <a:off x="504825" y="1606383"/>
            <a:ext cx="8134350" cy="357790"/>
          </a:xfrm>
        </p:spPr>
        <p:txBody>
          <a:bodyPr/>
          <a:lstStyle/>
          <a:p>
            <a:r>
              <a:rPr lang="en-ZA" sz="1800" dirty="0"/>
              <a:t>Double Taxation Agreements (Tax Treaties) </a:t>
            </a:r>
          </a:p>
        </p:txBody>
      </p:sp>
      <p:sp>
        <p:nvSpPr>
          <p:cNvPr id="3" name="Content Placeholder 2">
            <a:extLst>
              <a:ext uri="{FF2B5EF4-FFF2-40B4-BE49-F238E27FC236}">
                <a16:creationId xmlns:a16="http://schemas.microsoft.com/office/drawing/2014/main" id="{F100E883-E1F1-4B96-8BAD-15CBB145646B}"/>
              </a:ext>
            </a:extLst>
          </p:cNvPr>
          <p:cNvSpPr>
            <a:spLocks noGrp="1"/>
          </p:cNvSpPr>
          <p:nvPr>
            <p:ph idx="10"/>
          </p:nvPr>
        </p:nvSpPr>
        <p:spPr>
          <a:xfrm>
            <a:off x="504825" y="2531777"/>
            <a:ext cx="8134350" cy="952184"/>
          </a:xfrm>
        </p:spPr>
        <p:txBody>
          <a:bodyPr/>
          <a:lstStyle/>
          <a:p>
            <a:pPr marL="276225" lvl="0" indent="-98425" algn="just" defTabSz="914400">
              <a:lnSpc>
                <a:spcPct val="85000"/>
              </a:lnSpc>
              <a:spcBef>
                <a:spcPts val="0"/>
              </a:spcBef>
              <a:buClr>
                <a:srgbClr val="000000"/>
              </a:buClr>
              <a:buFont typeface="Arial"/>
              <a:buChar char="-"/>
            </a:pPr>
            <a:r>
              <a:rPr lang="en-US" b="0" dirty="0"/>
              <a:t>A tax treaty is a legally binding agreement between states, which governs the taxation of cross- border activities; namely investments by a resident of one state in the other state, and vice versa</a:t>
            </a:r>
            <a:endParaRPr lang="en-ZA" b="0" dirty="0"/>
          </a:p>
        </p:txBody>
      </p:sp>
    </p:spTree>
    <p:extLst>
      <p:ext uri="{BB962C8B-B14F-4D97-AF65-F5344CB8AC3E}">
        <p14:creationId xmlns:p14="http://schemas.microsoft.com/office/powerpoint/2010/main" val="21296117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695CC9-9FF8-4ED1-A72E-3560AE03FB10}"/>
              </a:ext>
            </a:extLst>
          </p:cNvPr>
          <p:cNvSpPr>
            <a:spLocks noGrp="1"/>
          </p:cNvSpPr>
          <p:nvPr>
            <p:ph sz="half" idx="1"/>
          </p:nvPr>
        </p:nvSpPr>
        <p:spPr>
          <a:xfrm>
            <a:off x="504825" y="1606383"/>
            <a:ext cx="8134350" cy="427040"/>
          </a:xfrm>
        </p:spPr>
        <p:txBody>
          <a:bodyPr/>
          <a:lstStyle/>
          <a:p>
            <a:r>
              <a:rPr lang="en-ZA" dirty="0"/>
              <a:t>Double Taxation Agreements </a:t>
            </a:r>
          </a:p>
        </p:txBody>
      </p:sp>
      <p:sp>
        <p:nvSpPr>
          <p:cNvPr id="3" name="Content Placeholder 2">
            <a:extLst>
              <a:ext uri="{FF2B5EF4-FFF2-40B4-BE49-F238E27FC236}">
                <a16:creationId xmlns:a16="http://schemas.microsoft.com/office/drawing/2014/main" id="{F100E883-E1F1-4B96-8BAD-15CBB145646B}"/>
              </a:ext>
            </a:extLst>
          </p:cNvPr>
          <p:cNvSpPr>
            <a:spLocks noGrp="1"/>
          </p:cNvSpPr>
          <p:nvPr>
            <p:ph idx="10"/>
          </p:nvPr>
        </p:nvSpPr>
        <p:spPr>
          <a:xfrm>
            <a:off x="504825" y="2531777"/>
            <a:ext cx="8134350" cy="3885679"/>
          </a:xfrm>
        </p:spPr>
        <p:txBody>
          <a:bodyPr/>
          <a:lstStyle/>
          <a:p>
            <a:pPr marL="276225" lvl="0" indent="-98425" algn="just" defTabSz="914400">
              <a:lnSpc>
                <a:spcPct val="85000"/>
              </a:lnSpc>
              <a:spcBef>
                <a:spcPts val="0"/>
              </a:spcBef>
              <a:buClr>
                <a:srgbClr val="000000"/>
              </a:buClr>
              <a:buFont typeface="Arial"/>
              <a:buChar char="-"/>
            </a:pPr>
            <a:r>
              <a:rPr lang="en-US" b="0" kern="0" dirty="0">
                <a:solidFill>
                  <a:srgbClr val="000000"/>
                </a:solidFill>
                <a:cs typeface="Arial"/>
                <a:sym typeface="Arial"/>
                <a:rtl val="0"/>
              </a:rPr>
              <a:t>When states negotiate tax treaties, they look to model tax treaties. Countries can pick and choose clauses from these documents which operate like templates</a:t>
            </a:r>
          </a:p>
          <a:p>
            <a:pPr marL="276225" lvl="0" indent="-98425" algn="just" defTabSz="914400">
              <a:lnSpc>
                <a:spcPct val="85000"/>
              </a:lnSpc>
              <a:spcBef>
                <a:spcPts val="0"/>
              </a:spcBef>
              <a:buClr>
                <a:srgbClr val="000000"/>
              </a:buClr>
              <a:buFont typeface="Arial"/>
              <a:buChar char="-"/>
            </a:pPr>
            <a:endParaRPr lang="en-US" b="0" kern="0" dirty="0">
              <a:solidFill>
                <a:srgbClr val="000000"/>
              </a:solidFill>
              <a:cs typeface="Arial"/>
              <a:sym typeface="Arial"/>
              <a:rtl val="0"/>
            </a:endParaRPr>
          </a:p>
          <a:p>
            <a:pPr marL="276225" lvl="0" indent="-98425" algn="just" defTabSz="914400">
              <a:lnSpc>
                <a:spcPct val="85000"/>
              </a:lnSpc>
              <a:spcBef>
                <a:spcPts val="0"/>
              </a:spcBef>
              <a:buClr>
                <a:srgbClr val="000000"/>
              </a:buClr>
              <a:buFont typeface="Arial"/>
              <a:buChar char="-"/>
            </a:pPr>
            <a:r>
              <a:rPr lang="en-US" b="0" kern="0" dirty="0">
                <a:solidFill>
                  <a:srgbClr val="000000"/>
                </a:solidFill>
                <a:cs typeface="Arial"/>
                <a:sym typeface="Arial"/>
                <a:rtl val="0"/>
              </a:rPr>
              <a:t>The OECD model is the most influential, followed by the UN model. Even a treaty between two non-OECD countries is more likely to follow the OECD model than the UN model</a:t>
            </a:r>
          </a:p>
          <a:p>
            <a:pPr marL="276225" lvl="0" indent="-98425" algn="just" defTabSz="914400">
              <a:lnSpc>
                <a:spcPct val="85000"/>
              </a:lnSpc>
              <a:spcBef>
                <a:spcPts val="0"/>
              </a:spcBef>
              <a:buClr>
                <a:srgbClr val="000000"/>
              </a:buClr>
              <a:buFont typeface="Arial"/>
              <a:buChar char="-"/>
            </a:pPr>
            <a:endParaRPr lang="en-US" b="0" kern="0" dirty="0">
              <a:solidFill>
                <a:srgbClr val="000000"/>
              </a:solidFill>
              <a:cs typeface="Arial"/>
              <a:sym typeface="Arial"/>
              <a:rtl val="0"/>
            </a:endParaRPr>
          </a:p>
          <a:p>
            <a:pPr marL="276225" lvl="0" indent="-98425" algn="just" defTabSz="914400">
              <a:lnSpc>
                <a:spcPct val="85000"/>
              </a:lnSpc>
              <a:spcBef>
                <a:spcPts val="0"/>
              </a:spcBef>
              <a:buClr>
                <a:srgbClr val="000000"/>
              </a:buClr>
              <a:buFont typeface="Arial"/>
              <a:buChar char="-"/>
            </a:pPr>
            <a:r>
              <a:rPr lang="en-US" b="0" kern="0" dirty="0">
                <a:solidFill>
                  <a:srgbClr val="000000"/>
                </a:solidFill>
                <a:cs typeface="Arial"/>
                <a:sym typeface="Arial"/>
                <a:rtl val="0"/>
              </a:rPr>
              <a:t>States may also draw from other model tax treaties or draft their own clauses. In Africa alone, SADC (the Southern African Development Community), COMESA (the Common Market for Eastern and Southern Africa) and the EAC (the East African Community) have each developed their own model tax treaties. ECOWAS is in the process of developing one </a:t>
            </a:r>
          </a:p>
          <a:p>
            <a:endParaRPr lang="en-ZA" dirty="0"/>
          </a:p>
        </p:txBody>
      </p:sp>
    </p:spTree>
    <p:extLst>
      <p:ext uri="{BB962C8B-B14F-4D97-AF65-F5344CB8AC3E}">
        <p14:creationId xmlns:p14="http://schemas.microsoft.com/office/powerpoint/2010/main" val="319614618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Division of tax rights</a:t>
            </a:r>
          </a:p>
        </p:txBody>
      </p:sp>
      <p:sp>
        <p:nvSpPr>
          <p:cNvPr id="7" name="Content Placeholder 6"/>
          <p:cNvSpPr>
            <a:spLocks noGrp="1"/>
          </p:cNvSpPr>
          <p:nvPr>
            <p:ph idx="10"/>
          </p:nvPr>
        </p:nvSpPr>
        <p:spPr>
          <a:xfrm>
            <a:off x="504825" y="2250831"/>
            <a:ext cx="7347404" cy="3635711"/>
          </a:xfrm>
        </p:spPr>
        <p:txBody>
          <a:bodyPr>
            <a:normAutofit/>
          </a:bodyPr>
          <a:lstStyle/>
          <a:p>
            <a:r>
              <a:rPr lang="en-GB" b="0" dirty="0"/>
              <a:t>Income or profits which result from international activities such as cross-border investment may be taxed:</a:t>
            </a:r>
          </a:p>
          <a:p>
            <a:endParaRPr lang="en-GB" b="0" dirty="0"/>
          </a:p>
          <a:p>
            <a:pPr marL="342900" indent="-342900">
              <a:buAutoNum type="arabicParenBoth"/>
            </a:pPr>
            <a:r>
              <a:rPr lang="en-GB" b="0" dirty="0"/>
              <a:t>Where the income is earned (the source country – </a:t>
            </a:r>
            <a:r>
              <a:rPr lang="en-GB" dirty="0"/>
              <a:t>source taxation</a:t>
            </a:r>
            <a:r>
              <a:rPr lang="en-GB" b="0" dirty="0"/>
              <a:t>), or </a:t>
            </a:r>
          </a:p>
          <a:p>
            <a:pPr marL="342900" indent="-342900">
              <a:buAutoNum type="arabicParenBoth"/>
            </a:pPr>
            <a:r>
              <a:rPr lang="en-GB" b="0" dirty="0"/>
              <a:t>Where the company/investor that own shares in the local company are resident (the country of residence – </a:t>
            </a:r>
            <a:r>
              <a:rPr lang="en-GB" dirty="0"/>
              <a:t>residence taxation</a:t>
            </a:r>
            <a:r>
              <a:rPr lang="en-GB" b="0" dirty="0"/>
              <a:t>), or</a:t>
            </a:r>
          </a:p>
          <a:p>
            <a:pPr marL="342900" indent="-342900">
              <a:buAutoNum type="arabicParenBoth"/>
            </a:pPr>
            <a:r>
              <a:rPr lang="en-GB" b="0" dirty="0"/>
              <a:t>Tax can be partly taxed at source, then the residence country has the remaining right to tax (</a:t>
            </a:r>
            <a:r>
              <a:rPr lang="en-GB" dirty="0"/>
              <a:t>capped source taxation rights</a:t>
            </a:r>
            <a:r>
              <a:rPr lang="en-GB" b="0" dirty="0"/>
              <a:t>).</a:t>
            </a:r>
          </a:p>
        </p:txBody>
      </p:sp>
    </p:spTree>
    <p:extLst>
      <p:ext uri="{BB962C8B-B14F-4D97-AF65-F5344CB8AC3E}">
        <p14:creationId xmlns:p14="http://schemas.microsoft.com/office/powerpoint/2010/main" val="77838648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The tax rights</a:t>
            </a:r>
          </a:p>
        </p:txBody>
      </p:sp>
      <p:sp>
        <p:nvSpPr>
          <p:cNvPr id="7" name="Content Placeholder 6"/>
          <p:cNvSpPr>
            <a:spLocks noGrp="1"/>
          </p:cNvSpPr>
          <p:nvPr>
            <p:ph idx="10"/>
          </p:nvPr>
        </p:nvSpPr>
        <p:spPr>
          <a:xfrm>
            <a:off x="504825" y="2531777"/>
            <a:ext cx="7347404" cy="3354765"/>
          </a:xfrm>
        </p:spPr>
        <p:txBody>
          <a:bodyPr>
            <a:normAutofit fontScale="85000" lnSpcReduction="20000"/>
          </a:bodyPr>
          <a:lstStyle/>
          <a:p>
            <a:r>
              <a:rPr lang="en-GB" i="1" dirty="0"/>
              <a:t>Profit tax: </a:t>
            </a:r>
            <a:r>
              <a:rPr lang="en-GB" b="0" dirty="0"/>
              <a:t>tax treaties set the rules about how established a foreign multinational has to be before it pays tax on its profits – so-called </a:t>
            </a:r>
            <a:r>
              <a:rPr lang="en-GB" dirty="0"/>
              <a:t>permanent establishment </a:t>
            </a:r>
            <a:r>
              <a:rPr lang="en-GB" b="0" dirty="0"/>
              <a:t>clauses. </a:t>
            </a:r>
          </a:p>
          <a:p>
            <a:endParaRPr lang="en-US" b="0" dirty="0"/>
          </a:p>
          <a:p>
            <a:r>
              <a:rPr lang="en-GB" i="1" dirty="0"/>
              <a:t>Withholding tax:</a:t>
            </a:r>
            <a:r>
              <a:rPr lang="en-GB" dirty="0"/>
              <a:t> </a:t>
            </a:r>
            <a:r>
              <a:rPr lang="en-GB" b="0" dirty="0"/>
              <a:t>a straightforward ‘grab it before it goes’ strategy that helps guarantee that foreign-owned businesses don’t transfer earnings out of a country without paying any tax. Very often restricted in treaties with so-called </a:t>
            </a:r>
            <a:r>
              <a:rPr lang="en-GB" dirty="0"/>
              <a:t>caps of taxation at source.</a:t>
            </a:r>
          </a:p>
          <a:p>
            <a:endParaRPr lang="en-GB" dirty="0"/>
          </a:p>
          <a:p>
            <a:r>
              <a:rPr lang="en-GB" i="1" dirty="0"/>
              <a:t>Capital gains tax:</a:t>
            </a:r>
            <a:r>
              <a:rPr lang="en-GB" dirty="0"/>
              <a:t> </a:t>
            </a:r>
            <a:r>
              <a:rPr lang="en-GB" b="0" dirty="0"/>
              <a:t>taxing the value increase when e.g. a mine or a building is sold at a gain has delivered multimillion dollar tax payments in lower-income countries, but the right to tax capital gains is at stake in 49% of treaties examined by ActionAid, simply called </a:t>
            </a:r>
            <a:r>
              <a:rPr lang="en-GB" dirty="0"/>
              <a:t>capital gains clauses</a:t>
            </a:r>
            <a:r>
              <a:rPr lang="en-GB" b="0" dirty="0"/>
              <a:t>. </a:t>
            </a:r>
          </a:p>
        </p:txBody>
      </p:sp>
    </p:spTree>
    <p:extLst>
      <p:ext uri="{BB962C8B-B14F-4D97-AF65-F5344CB8AC3E}">
        <p14:creationId xmlns:p14="http://schemas.microsoft.com/office/powerpoint/2010/main" val="340930536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The right to tax profits</a:t>
            </a:r>
          </a:p>
        </p:txBody>
      </p:sp>
      <p:sp>
        <p:nvSpPr>
          <p:cNvPr id="7" name="Content Placeholder 6"/>
          <p:cNvSpPr>
            <a:spLocks noGrp="1"/>
          </p:cNvSpPr>
          <p:nvPr>
            <p:ph idx="10"/>
          </p:nvPr>
        </p:nvSpPr>
        <p:spPr>
          <a:xfrm>
            <a:off x="504825" y="2531777"/>
            <a:ext cx="7347404" cy="3354765"/>
          </a:xfrm>
        </p:spPr>
        <p:txBody>
          <a:bodyPr>
            <a:normAutofit/>
          </a:bodyPr>
          <a:lstStyle/>
          <a:p>
            <a:r>
              <a:rPr lang="en-GB" b="0" dirty="0"/>
              <a:t>What is this about: How established a foreign multinational has to be before it pays tax on its profits</a:t>
            </a:r>
          </a:p>
          <a:p>
            <a:endParaRPr lang="en-GB" b="0" dirty="0"/>
          </a:p>
          <a:p>
            <a:r>
              <a:rPr lang="en-GB" b="0" dirty="0"/>
              <a:t>Technical term: Permanent establishment</a:t>
            </a:r>
          </a:p>
          <a:p>
            <a:endParaRPr lang="en-GB" b="0" dirty="0"/>
          </a:p>
          <a:p>
            <a:r>
              <a:rPr lang="en-GB" b="0" dirty="0"/>
              <a:t>What’s a good deal for a developing country: A wide and extensive right to tax the profits of foreign companies that make money on their soil</a:t>
            </a:r>
          </a:p>
          <a:p>
            <a:endParaRPr lang="en-GB" b="0" dirty="0"/>
          </a:p>
          <a:p>
            <a:endParaRPr lang="en-GB" b="0" dirty="0"/>
          </a:p>
        </p:txBody>
      </p:sp>
    </p:spTree>
    <p:extLst>
      <p:ext uri="{BB962C8B-B14F-4D97-AF65-F5344CB8AC3E}">
        <p14:creationId xmlns:p14="http://schemas.microsoft.com/office/powerpoint/2010/main" val="205414543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The right to apply withholding taxes</a:t>
            </a:r>
          </a:p>
        </p:txBody>
      </p:sp>
      <p:sp>
        <p:nvSpPr>
          <p:cNvPr id="7" name="Content Placeholder 6"/>
          <p:cNvSpPr>
            <a:spLocks noGrp="1"/>
          </p:cNvSpPr>
          <p:nvPr>
            <p:ph idx="10"/>
          </p:nvPr>
        </p:nvSpPr>
        <p:spPr>
          <a:xfrm>
            <a:off x="504825" y="2531777"/>
            <a:ext cx="7347404" cy="3354765"/>
          </a:xfrm>
        </p:spPr>
        <p:txBody>
          <a:bodyPr>
            <a:normAutofit/>
          </a:bodyPr>
          <a:lstStyle/>
          <a:p>
            <a:r>
              <a:rPr lang="en-GB" b="0" dirty="0"/>
              <a:t>What is this about: The right to tax money that foreign-owned businesses transfer out of the country. Dividends, interest, royalty (brands, know-how), services fees tax.</a:t>
            </a:r>
          </a:p>
          <a:p>
            <a:endParaRPr lang="en-US" b="0" dirty="0"/>
          </a:p>
          <a:p>
            <a:r>
              <a:rPr lang="en-GB" b="0" dirty="0"/>
              <a:t>Technical term: Withholding tax</a:t>
            </a:r>
          </a:p>
          <a:p>
            <a:endParaRPr lang="en-GB" b="0" dirty="0"/>
          </a:p>
          <a:p>
            <a:r>
              <a:rPr lang="en-GB" b="0" dirty="0"/>
              <a:t>What’s a good deal for a developing country: No caps on their right to tax this money (or high caps, e.g. a maximum 20-30% tax rate)</a:t>
            </a:r>
          </a:p>
        </p:txBody>
      </p:sp>
    </p:spTree>
    <p:extLst>
      <p:ext uri="{BB962C8B-B14F-4D97-AF65-F5344CB8AC3E}">
        <p14:creationId xmlns:p14="http://schemas.microsoft.com/office/powerpoint/2010/main" val="311064588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504825" y="1606383"/>
            <a:ext cx="8134350" cy="393634"/>
          </a:xfrm>
        </p:spPr>
        <p:txBody>
          <a:bodyPr>
            <a:normAutofit fontScale="77500" lnSpcReduction="20000"/>
          </a:bodyPr>
          <a:lstStyle/>
          <a:p>
            <a:r>
              <a:rPr lang="en-US" dirty="0"/>
              <a:t>The right to tax capital gains</a:t>
            </a:r>
          </a:p>
        </p:txBody>
      </p:sp>
      <p:sp>
        <p:nvSpPr>
          <p:cNvPr id="7" name="Content Placeholder 6"/>
          <p:cNvSpPr>
            <a:spLocks noGrp="1"/>
          </p:cNvSpPr>
          <p:nvPr>
            <p:ph idx="10"/>
          </p:nvPr>
        </p:nvSpPr>
        <p:spPr>
          <a:xfrm>
            <a:off x="504825" y="2531777"/>
            <a:ext cx="7347404" cy="3354765"/>
          </a:xfrm>
        </p:spPr>
        <p:txBody>
          <a:bodyPr>
            <a:normAutofit/>
          </a:bodyPr>
          <a:lstStyle/>
          <a:p>
            <a:r>
              <a:rPr lang="en-US" b="0" dirty="0"/>
              <a:t>What’s it about: </a:t>
            </a:r>
            <a:r>
              <a:rPr lang="en-GB" b="0" dirty="0"/>
              <a:t>Taxing the value increase when e.g. a mine or a building is sold at a gain.</a:t>
            </a:r>
          </a:p>
          <a:p>
            <a:endParaRPr lang="en-US" b="0" dirty="0"/>
          </a:p>
          <a:p>
            <a:r>
              <a:rPr lang="en-GB" b="0" dirty="0"/>
              <a:t>Key </a:t>
            </a:r>
            <a:r>
              <a:rPr lang="sv-SE" b="0" dirty="0" err="1"/>
              <a:t>fact</a:t>
            </a:r>
            <a:r>
              <a:rPr lang="sv-SE" b="0" dirty="0"/>
              <a:t>: </a:t>
            </a:r>
            <a:r>
              <a:rPr lang="en-US" b="0" dirty="0"/>
              <a:t>More than 70% of the tax treaties in the ActionAid’s analysis block the right to tax gains made by foreign corporations when they sell shares in local corporations.</a:t>
            </a:r>
          </a:p>
          <a:p>
            <a:endParaRPr lang="en-GB" b="0" dirty="0"/>
          </a:p>
          <a:p>
            <a:r>
              <a:rPr lang="en-GB" b="0" dirty="0"/>
              <a:t>What’s a good deal for a developing country: No caps on their right to tax.</a:t>
            </a:r>
          </a:p>
        </p:txBody>
      </p:sp>
    </p:spTree>
    <p:extLst>
      <p:ext uri="{BB962C8B-B14F-4D97-AF65-F5344CB8AC3E}">
        <p14:creationId xmlns:p14="http://schemas.microsoft.com/office/powerpoint/2010/main" val="290028357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Office Theme">
  <a:themeElements>
    <a:clrScheme name="Custom 19">
      <a:dk1>
        <a:srgbClr val="000000"/>
      </a:dk1>
      <a:lt1>
        <a:sysClr val="window" lastClr="FFFFFF"/>
      </a:lt1>
      <a:dk2>
        <a:srgbClr val="EE3124"/>
      </a:dk2>
      <a:lt2>
        <a:srgbClr val="FFFFFF"/>
      </a:lt2>
      <a:accent1>
        <a:srgbClr val="000000"/>
      </a:accent1>
      <a:accent2>
        <a:srgbClr val="FFFFFF"/>
      </a:accent2>
      <a:accent3>
        <a:srgbClr val="EE3124"/>
      </a:accent3>
      <a:accent4>
        <a:srgbClr val="FFFFFF"/>
      </a:accent4>
      <a:accent5>
        <a:srgbClr val="000000"/>
      </a:accent5>
      <a:accent6>
        <a:srgbClr val="EE3124"/>
      </a:accent6>
      <a:hlink>
        <a:srgbClr val="EE3124"/>
      </a:hlink>
      <a:folHlink>
        <a:srgbClr val="EE312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Type_x0020_of_x0020_document0 xmlns="fa381cdf-f955-4996-ad5f-febc363e39b4">
      <Value>Trainings</Value>
    </Type_x0020_of_x0020_document0>
    <Internal_x0020__x002f__x0020_External_x0020_document xmlns="fa381cdf-f955-4996-ad5f-febc363e39b4">
      <Value>Internal</Value>
    </Internal_x0020__x002f__x0020_External_x0020_document>
    <Country_x0020__x002f__x0020_International xmlns="fa381cdf-f955-4996-ad5f-febc363e39b4">
      <Value>International</Value>
      <Value>Malawi</Value>
      <Value>Zambia</Value>
    </Country_x0020__x002f__x0020_International>
    <Tags xmlns="fa381cdf-f955-4996-ad5f-febc363e39b4" xsi:nil="true"/>
    <_dlc_DocId xmlns="5a8faf9c-e1c0-406a-a844-15ed587ecebc">7YPCU4CSTDSK-4402-748</_dlc_DocId>
    <_dlc_DocIdUrl xmlns="5a8faf9c-e1c0-406a-a844-15ed587ecebc">
      <Url>https://hive.actionaid.org/taxjusticemulticountrycampaigns/_layouts/DocIdRedir.aspx?ID=7YPCU4CSTDSK-4402-748</Url>
      <Description>7YPCU4CSTDSK-4402-748</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New Word document" ma:contentTypeID="0x010100590B53844199CD4B8673BC12F52F0BA9009BBD9D185B002B489FB2CF7B16EC26F9" ma:contentTypeVersion="4" ma:contentTypeDescription="Create new word document in this library" ma:contentTypeScope="" ma:versionID="ebb7cc95ad3b0e29d58a48c3770a910e">
  <xsd:schema xmlns:xsd="http://www.w3.org/2001/XMLSchema" xmlns:xs="http://www.w3.org/2001/XMLSchema" xmlns:p="http://schemas.microsoft.com/office/2006/metadata/properties" xmlns:ns2="5a8faf9c-e1c0-406a-a844-15ed587ecebc" xmlns:ns3="fa381cdf-f955-4996-ad5f-febc363e39b4" targetNamespace="http://schemas.microsoft.com/office/2006/metadata/properties" ma:root="true" ma:fieldsID="139ec67e8a69c9856f2e3ea2ec341583" ns2:_="" ns3:_="">
    <xsd:import namespace="5a8faf9c-e1c0-406a-a844-15ed587ecebc"/>
    <xsd:import namespace="fa381cdf-f955-4996-ad5f-febc363e39b4"/>
    <xsd:element name="properties">
      <xsd:complexType>
        <xsd:sequence>
          <xsd:element name="documentManagement">
            <xsd:complexType>
              <xsd:all>
                <xsd:element ref="ns2:_dlc_DocId" minOccurs="0"/>
                <xsd:element ref="ns2:_dlc_DocIdUrl" minOccurs="0"/>
                <xsd:element ref="ns2:_dlc_DocIdPersistId" minOccurs="0"/>
                <xsd:element ref="ns3:Country_x0020__x002f__x0020_International" minOccurs="0"/>
                <xsd:element ref="ns3:Internal_x0020__x002f__x0020_External_x0020_document" minOccurs="0"/>
                <xsd:element ref="ns3:Tags" minOccurs="0"/>
                <xsd:element ref="ns3:Type_x0020_of_x0020_document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faf9c-e1c0-406a-a844-15ed587eceb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a381cdf-f955-4996-ad5f-febc363e39b4" elementFormDefault="qualified">
    <xsd:import namespace="http://schemas.microsoft.com/office/2006/documentManagement/types"/>
    <xsd:import namespace="http://schemas.microsoft.com/office/infopath/2007/PartnerControls"/>
    <xsd:element name="Country_x0020__x002f__x0020_International" ma:index="11" nillable="true" ma:displayName="Country/Regional" ma:internalName="Country_x0020__x002f__x0020_International">
      <xsd:complexType>
        <xsd:complexContent>
          <xsd:extension base="dms:MultiChoice">
            <xsd:sequence>
              <xsd:element name="Value" maxOccurs="unbounded" minOccurs="0" nillable="true">
                <xsd:simpleType>
                  <xsd:restriction base="dms:Choice">
                    <xsd:enumeration value="Africa"/>
                    <xsd:enumeration value="Americas"/>
                    <xsd:enumeration value="Asia"/>
                    <xsd:enumeration value="Australia"/>
                    <xsd:enumeration value="Bangladesh"/>
                    <xsd:enumeration value="Burundi"/>
                    <xsd:enumeration value="Denmark"/>
                    <xsd:enumeration value="Europe"/>
                    <xsd:enumeration value="France"/>
                    <xsd:enumeration value="Ghana"/>
                    <xsd:enumeration value="Ireland"/>
                    <xsd:enumeration value="International"/>
                    <xsd:enumeration value="Italy"/>
                    <xsd:enumeration value="Kenya"/>
                    <xsd:enumeration value="Malawi"/>
                    <xsd:enumeration value="Mozambique"/>
                    <xsd:enumeration value="Nepal"/>
                    <xsd:enumeration value="Netherlands"/>
                    <xsd:enumeration value="Nigeria"/>
                    <xsd:enumeration value="Pakistan"/>
                    <xsd:enumeration value="Rwanda"/>
                    <xsd:enumeration value="Sierra Leone"/>
                    <xsd:enumeration value="Sweden"/>
                    <xsd:enumeration value="Tanzania"/>
                    <xsd:enumeration value="UK"/>
                    <xsd:enumeration value="Uganda"/>
                    <xsd:enumeration value="USA"/>
                    <xsd:enumeration value="Vietnam"/>
                    <xsd:enumeration value="Zambia"/>
                    <xsd:enumeration value="Zimbabwe"/>
                  </xsd:restriction>
                </xsd:simpleType>
              </xsd:element>
            </xsd:sequence>
          </xsd:extension>
        </xsd:complexContent>
      </xsd:complexType>
    </xsd:element>
    <xsd:element name="Internal_x0020__x002f__x0020_External_x0020_document" ma:index="12" nillable="true" ma:displayName="Security" ma:internalName="Internal_x0020__x002f__x0020_External_x0020_document">
      <xsd:complexType>
        <xsd:complexContent>
          <xsd:extension base="dms:MultiChoice">
            <xsd:sequence>
              <xsd:element name="Value" maxOccurs="unbounded" minOccurs="0" nillable="true">
                <xsd:simpleType>
                  <xsd:restriction base="dms:Choice">
                    <xsd:enumeration value="Internal"/>
                    <xsd:enumeration value="Confidential"/>
                    <xsd:enumeration value="External organisation"/>
                    <xsd:enumeration value="Publication"/>
                  </xsd:restriction>
                </xsd:simpleType>
              </xsd:element>
            </xsd:sequence>
          </xsd:extension>
        </xsd:complexContent>
      </xsd:complexType>
    </xsd:element>
    <xsd:element name="Tags" ma:index="13" nillable="true" ma:displayName="Tags" ma:internalName="Tags">
      <xsd:simpleType>
        <xsd:restriction base="dms:Note">
          <xsd:maxLength value="255"/>
        </xsd:restriction>
      </xsd:simpleType>
    </xsd:element>
    <xsd:element name="Type_x0020_of_x0020_document0" ma:index="14" nillable="true" ma:displayName="Type/Topic" ma:description="What type of document is it?&#10;You may choose more than one." ma:internalName="Type_x0020_of_x0020_document0">
      <xsd:complexType>
        <xsd:complexContent>
          <xsd:extension base="dms:MultiChoiceFillIn">
            <xsd:sequence>
              <xsd:element name="Value" maxOccurs="unbounded" minOccurs="0" nillable="true">
                <xsd:simpleType>
                  <xsd:union memberTypes="dms:Text">
                    <xsd:simpleType>
                      <xsd:restriction base="dms:Choice">
                        <xsd:enumeration value="Research"/>
                        <xsd:enumeration value="Campaign governance"/>
                        <xsd:enumeration value="Trainings"/>
                        <xsd:enumeration value="Strategy/planning"/>
                        <xsd:enumeration value="Communications"/>
                        <xsd:enumeration value="Policy"/>
                        <xsd:enumeration value="Campaign events"/>
                        <xsd:enumeration value="Budgets"/>
                        <xsd:enumeration value="Newsletters"/>
                      </xsd:restriction>
                    </xsd:simpleType>
                  </xsd:un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1DFAC3-A092-4080-A4C2-2F4B547D76FE}">
  <ds:schemaRefs>
    <ds:schemaRef ds:uri="http://schemas.microsoft.com/sharepoint/events"/>
  </ds:schemaRefs>
</ds:datastoreItem>
</file>

<file path=customXml/itemProps2.xml><?xml version="1.0" encoding="utf-8"?>
<ds:datastoreItem xmlns:ds="http://schemas.openxmlformats.org/officeDocument/2006/customXml" ds:itemID="{7B6F2769-7194-4217-93D3-3AF3A474228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a381cdf-f955-4996-ad5f-febc363e39b4"/>
    <ds:schemaRef ds:uri="5a8faf9c-e1c0-406a-a844-15ed587ecebc"/>
    <ds:schemaRef ds:uri="http://www.w3.org/XML/1998/namespace"/>
    <ds:schemaRef ds:uri="http://purl.org/dc/dcmitype/"/>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831C1236-7526-4E09-825E-17B6B6A79D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faf9c-e1c0-406a-a844-15ed587ecebc"/>
    <ds:schemaRef ds:uri="fa381cdf-f955-4996-ad5f-febc363e39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6130</TotalTime>
  <Words>1553</Words>
  <Application>Microsoft Office PowerPoint</Application>
  <PresentationFormat>On-screen Show (4:3)</PresentationFormat>
  <Paragraphs>212</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American Typewriter</vt:lpstr>
      <vt:lpstr>Arial</vt:lpstr>
      <vt:lpstr>Calibri</vt:lpstr>
      <vt:lpstr>HelveticaNeueLTStd-Lt</vt:lpstr>
      <vt:lpstr>Times New Roman</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Musonda Kabinga</cp:lastModifiedBy>
  <cp:revision>259</cp:revision>
  <dcterms:created xsi:type="dcterms:W3CDTF">2010-04-12T23:12:02Z</dcterms:created>
  <dcterms:modified xsi:type="dcterms:W3CDTF">2019-03-07T07:13:41Z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0x010100590B53844199CD4B8673BC12F52F0BA9009BBD9D185B002B489FB2CF7B16EC26F9</vt:lpwstr>
  </property>
  <property fmtid="{D5CDD505-2E9C-101B-9397-08002B2CF9AE}" pid="3" name="_dlc_DocIdItemGuid">
    <vt:lpwstr>16bd0f9e-66aa-4f65-afea-38557c31ca7e</vt:lpwstr>
  </property>
</Properties>
</file>